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98" r:id="rId3"/>
    <p:sldId id="299" r:id="rId4"/>
    <p:sldId id="300" r:id="rId5"/>
    <p:sldId id="301" r:id="rId6"/>
    <p:sldId id="302" r:id="rId7"/>
    <p:sldId id="308" r:id="rId8"/>
    <p:sldId id="311" r:id="rId9"/>
    <p:sldId id="312" r:id="rId10"/>
    <p:sldId id="309" r:id="rId11"/>
    <p:sldId id="304" r:id="rId12"/>
    <p:sldId id="303" r:id="rId13"/>
    <p:sldId id="305" r:id="rId14"/>
    <p:sldId id="306" r:id="rId15"/>
    <p:sldId id="310" r:id="rId16"/>
    <p:sldId id="307" r:id="rId17"/>
    <p:sldId id="313" r:id="rId18"/>
    <p:sldId id="314" r:id="rId19"/>
    <p:sldId id="315" r:id="rId20"/>
    <p:sldId id="31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21" autoAdjust="0"/>
  </p:normalViewPr>
  <p:slideViewPr>
    <p:cSldViewPr snapToGrid="0" snapToObjects="1">
      <p:cViewPr varScale="1">
        <p:scale>
          <a:sx n="107" d="100"/>
          <a:sy n="107" d="100"/>
        </p:scale>
        <p:origin x="-172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AA9AC7-DF41-0544-8B1E-0615287034EB}" type="datetimeFigureOut">
              <a:rPr lang="en-US" smtClean="0"/>
              <a:pPr/>
              <a:t>6/20/2016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7616BA-3308-8B4A-95DC-72E072E113BC}" type="slidenum">
              <a:rPr lang="en-US" smtClean="0"/>
              <a:pPr/>
              <a:t>‹#›</a:t>
            </a:fld>
            <a:endParaRPr lang="en-US"/>
          </a:p>
        </p:txBody>
      </p:sp>
    </p:spTree>
    <p:extLst>
      <p:ext uri="{BB962C8B-B14F-4D97-AF65-F5344CB8AC3E}">
        <p14:creationId xmlns="" xmlns:p14="http://schemas.microsoft.com/office/powerpoint/2010/main" val="18314034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616BA-3308-8B4A-95DC-72E072E113BC}" type="slidenum">
              <a:rPr lang="en-US" smtClean="0"/>
              <a:pPr/>
              <a:t>1</a:t>
            </a:fld>
            <a:endParaRPr lang="en-US"/>
          </a:p>
        </p:txBody>
      </p:sp>
    </p:spTree>
    <p:extLst>
      <p:ext uri="{BB962C8B-B14F-4D97-AF65-F5344CB8AC3E}">
        <p14:creationId xmlns="" xmlns:p14="http://schemas.microsoft.com/office/powerpoint/2010/main" val="130448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616BA-3308-8B4A-95DC-72E072E113BC}" type="slidenum">
              <a:rPr lang="en-US" smtClean="0"/>
              <a:pPr/>
              <a:t>3</a:t>
            </a:fld>
            <a:endParaRPr lang="en-US"/>
          </a:p>
        </p:txBody>
      </p:sp>
    </p:spTree>
    <p:extLst>
      <p:ext uri="{BB962C8B-B14F-4D97-AF65-F5344CB8AC3E}">
        <p14:creationId xmlns="" xmlns:p14="http://schemas.microsoft.com/office/powerpoint/2010/main" val="1347496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7616BA-3308-8B4A-95DC-72E072E113BC}"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616BA-3308-8B4A-95DC-72E072E113BC}" type="slidenum">
              <a:rPr lang="en-US" smtClean="0"/>
              <a:pPr/>
              <a:t>12</a:t>
            </a:fld>
            <a:endParaRPr lang="en-US"/>
          </a:p>
        </p:txBody>
      </p:sp>
    </p:spTree>
    <p:extLst>
      <p:ext uri="{BB962C8B-B14F-4D97-AF65-F5344CB8AC3E}">
        <p14:creationId xmlns="" xmlns:p14="http://schemas.microsoft.com/office/powerpoint/2010/main" val="2418442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616BA-3308-8B4A-95DC-72E072E113BC}" type="slidenum">
              <a:rPr lang="en-US" smtClean="0"/>
              <a:pPr/>
              <a:t>14</a:t>
            </a:fld>
            <a:endParaRPr lang="en-US"/>
          </a:p>
        </p:txBody>
      </p:sp>
    </p:spTree>
    <p:extLst>
      <p:ext uri="{BB962C8B-B14F-4D97-AF65-F5344CB8AC3E}">
        <p14:creationId xmlns="" xmlns:p14="http://schemas.microsoft.com/office/powerpoint/2010/main" val="2375021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pPr/>
              <a:t>6/20/2016</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pPr/>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pPr/>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pPr/>
              <a:t>6/20/2016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pPr/>
              <a:t>6/20/2016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pPr/>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pPr/>
              <a:t>6/20/2016</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pPr/>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pPr/>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pPr/>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pPr/>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pPr/>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pPr/>
              <a:t>6/20/2016</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pPr/>
              <a:t>6/20/2016</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pPr/>
              <a:t>6/20/2016</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pPr/>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pPr/>
              <a:t>6/20/2016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pPr/>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pPr/>
              <a:t>6/20/2016</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posadaelreysol.com/" TargetMode="Externa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829340"/>
            <a:ext cx="5660758" cy="2679404"/>
          </a:xfrm>
        </p:spPr>
        <p:txBody>
          <a:bodyPr>
            <a:normAutofit/>
          </a:bodyPr>
          <a:lstStyle/>
          <a:p>
            <a:pPr algn="ctr"/>
            <a:r>
              <a:rPr lang="en-US" sz="2800" b="1" dirty="0" smtClean="0">
                <a:solidFill>
                  <a:schemeClr val="bg1"/>
                </a:solidFill>
              </a:rPr>
              <a:t>San Diego Coastal Rotary Club</a:t>
            </a:r>
            <a:r>
              <a:rPr lang="en-US" sz="2800" dirty="0" smtClean="0">
                <a:solidFill>
                  <a:schemeClr val="bg1"/>
                </a:solidFill>
              </a:rPr>
              <a:t/>
            </a:r>
            <a:br>
              <a:rPr lang="en-US" sz="2800" dirty="0" smtClean="0">
                <a:solidFill>
                  <a:schemeClr val="bg1"/>
                </a:solidFill>
              </a:rPr>
            </a:br>
            <a:r>
              <a:rPr lang="en-US" sz="2800" dirty="0" smtClean="0">
                <a:solidFill>
                  <a:schemeClr val="bg1"/>
                </a:solidFill>
              </a:rPr>
              <a:t>presents </a:t>
            </a:r>
            <a:br>
              <a:rPr lang="en-US" sz="2800" dirty="0" smtClean="0">
                <a:solidFill>
                  <a:schemeClr val="bg1"/>
                </a:solidFill>
              </a:rPr>
            </a:br>
            <a:r>
              <a:rPr lang="en-US" sz="2800" dirty="0" smtClean="0">
                <a:solidFill>
                  <a:schemeClr val="bg1"/>
                </a:solidFill>
              </a:rPr>
              <a:t>a Mini International Trip</a:t>
            </a:r>
            <a:br>
              <a:rPr lang="en-US" sz="2800" dirty="0" smtClean="0">
                <a:solidFill>
                  <a:schemeClr val="bg1"/>
                </a:solidFill>
              </a:rPr>
            </a:br>
            <a:r>
              <a:rPr lang="en-US" sz="2800" dirty="0">
                <a:solidFill>
                  <a:schemeClr val="bg1"/>
                </a:solidFill>
              </a:rPr>
              <a:t/>
            </a:r>
            <a:br>
              <a:rPr lang="en-US" sz="2800" dirty="0">
                <a:solidFill>
                  <a:schemeClr val="bg1"/>
                </a:solidFill>
              </a:rPr>
            </a:br>
            <a:r>
              <a:rPr lang="en-US" sz="2000" dirty="0" smtClean="0">
                <a:solidFill>
                  <a:schemeClr val="bg1"/>
                </a:solidFill>
              </a:rPr>
              <a:t>A partnership with Corazon de Vida</a:t>
            </a:r>
            <a:r>
              <a:rPr lang="en-US" sz="2800" dirty="0" smtClean="0">
                <a:solidFill>
                  <a:schemeClr val="bg1"/>
                </a:solidFill>
              </a:rPr>
              <a:t/>
            </a:r>
            <a:br>
              <a:rPr lang="en-US" sz="2800" dirty="0" smtClean="0">
                <a:solidFill>
                  <a:schemeClr val="bg1"/>
                </a:solidFill>
              </a:rPr>
            </a:br>
            <a:endParaRPr lang="en-US" sz="2800" dirty="0">
              <a:solidFill>
                <a:schemeClr val="bg1"/>
              </a:solidFill>
            </a:endParaRPr>
          </a:p>
        </p:txBody>
      </p:sp>
      <p:pic>
        <p:nvPicPr>
          <p:cNvPr id="4" name="Picture 3"/>
          <p:cNvPicPr>
            <a:picLocks noChangeAspect="1"/>
          </p:cNvPicPr>
          <p:nvPr/>
        </p:nvPicPr>
        <p:blipFill>
          <a:blip r:embed="rId3" cstate="print"/>
          <a:stretch>
            <a:fillRect/>
          </a:stretch>
        </p:blipFill>
        <p:spPr>
          <a:xfrm>
            <a:off x="689811" y="454405"/>
            <a:ext cx="2324100" cy="990600"/>
          </a:xfrm>
          <a:prstGeom prst="rect">
            <a:avLst/>
          </a:prstGeom>
        </p:spPr>
      </p:pic>
      <p:sp>
        <p:nvSpPr>
          <p:cNvPr id="3" name="TextBox 2"/>
          <p:cNvSpPr txBox="1"/>
          <p:nvPr/>
        </p:nvSpPr>
        <p:spPr>
          <a:xfrm>
            <a:off x="561474" y="4550735"/>
            <a:ext cx="8072163" cy="1661993"/>
          </a:xfrm>
          <a:prstGeom prst="rect">
            <a:avLst/>
          </a:prstGeom>
          <a:noFill/>
        </p:spPr>
        <p:txBody>
          <a:bodyPr wrap="square" rtlCol="0">
            <a:spAutoFit/>
          </a:bodyPr>
          <a:lstStyle/>
          <a:p>
            <a:pPr algn="ctr"/>
            <a:r>
              <a:rPr lang="en-US" sz="2800" b="1" dirty="0" smtClean="0"/>
              <a:t>Weekend Volunteer Trip to Casa de </a:t>
            </a:r>
            <a:r>
              <a:rPr lang="en-US" sz="2800" b="1" dirty="0" smtClean="0"/>
              <a:t>Los </a:t>
            </a:r>
            <a:r>
              <a:rPr lang="en-US" sz="2800" b="1" dirty="0" err="1" smtClean="0"/>
              <a:t>Niños</a:t>
            </a:r>
            <a:r>
              <a:rPr lang="en-US" sz="2800" b="1" dirty="0" smtClean="0"/>
              <a:t>   Orphanage</a:t>
            </a:r>
            <a:endParaRPr lang="en-US" sz="2800" b="1" dirty="0" smtClean="0"/>
          </a:p>
          <a:p>
            <a:endParaRPr lang="en-US" sz="2800" dirty="0" smtClean="0"/>
          </a:p>
          <a:p>
            <a:pPr algn="ctr"/>
            <a:r>
              <a:rPr lang="en-US" dirty="0" smtClean="0"/>
              <a:t>Saturday, August 27</a:t>
            </a:r>
            <a:r>
              <a:rPr lang="en-US" baseline="30000" dirty="0" smtClean="0"/>
              <a:t>th</a:t>
            </a:r>
            <a:r>
              <a:rPr lang="en-US" dirty="0" smtClean="0"/>
              <a:t>  - Sunday, August 28th</a:t>
            </a:r>
            <a:endParaRPr lang="en-US" dirty="0"/>
          </a:p>
        </p:txBody>
      </p:sp>
    </p:spTree>
    <p:extLst>
      <p:ext uri="{BB962C8B-B14F-4D97-AF65-F5344CB8AC3E}">
        <p14:creationId xmlns="" xmlns:p14="http://schemas.microsoft.com/office/powerpoint/2010/main" val="2841156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90" y="309553"/>
            <a:ext cx="7391401" cy="650033"/>
          </a:xfrm>
        </p:spPr>
        <p:txBody>
          <a:bodyPr/>
          <a:lstStyle/>
          <a:p>
            <a:r>
              <a:rPr lang="en-US" dirty="0" smtClean="0"/>
              <a:t>Bedroom Projects </a:t>
            </a:r>
            <a:endParaRPr lang="en-US" dirty="0"/>
          </a:p>
        </p:txBody>
      </p:sp>
      <p:sp>
        <p:nvSpPr>
          <p:cNvPr id="11" name="Content Placeholder 10"/>
          <p:cNvSpPr>
            <a:spLocks noGrp="1"/>
          </p:cNvSpPr>
          <p:nvPr>
            <p:ph sz="half" idx="1"/>
          </p:nvPr>
        </p:nvSpPr>
        <p:spPr>
          <a:xfrm>
            <a:off x="4199312" y="1601496"/>
            <a:ext cx="3566160" cy="5085054"/>
          </a:xfrm>
        </p:spPr>
        <p:txBody>
          <a:bodyPr>
            <a:normAutofit/>
          </a:bodyPr>
          <a:lstStyle/>
          <a:p>
            <a:pPr marL="0" indent="0">
              <a:buNone/>
            </a:pPr>
            <a:r>
              <a:rPr lang="en-US" sz="1400" b="1" dirty="0" smtClean="0"/>
              <a:t>Sleeping Areas</a:t>
            </a:r>
          </a:p>
          <a:p>
            <a:r>
              <a:rPr lang="en-US" sz="1400" dirty="0" smtClean="0"/>
              <a:t>Installing curtains :Many </a:t>
            </a:r>
            <a:r>
              <a:rPr lang="en-US" sz="1400" dirty="0" smtClean="0"/>
              <a:t>of the curtain rods have broken or have fallen </a:t>
            </a:r>
            <a:r>
              <a:rPr lang="en-US" sz="1400" dirty="0" smtClean="0"/>
              <a:t>off to </a:t>
            </a:r>
            <a:r>
              <a:rPr lang="en-US" sz="1400" dirty="0" smtClean="0"/>
              <a:t>ensure that the kids can have they privacy they </a:t>
            </a:r>
            <a:r>
              <a:rPr lang="en-US" sz="1400" dirty="0" smtClean="0"/>
              <a:t>need</a:t>
            </a:r>
            <a:r>
              <a:rPr lang="en-US" sz="1400" dirty="0" smtClean="0"/>
              <a:t>.</a:t>
            </a:r>
            <a:endParaRPr lang="en-US" sz="1400" dirty="0" smtClean="0"/>
          </a:p>
          <a:p>
            <a:r>
              <a:rPr lang="en-US" sz="1400" dirty="0" smtClean="0"/>
              <a:t>Repairing the bunk beds and fixing the drawers that hold on to the items for the kids.  </a:t>
            </a:r>
          </a:p>
          <a:p>
            <a:pPr marL="228600" lvl="1" indent="0">
              <a:buNone/>
            </a:pPr>
            <a:endParaRPr lang="en-US" sz="1400" dirty="0" smtClean="0"/>
          </a:p>
          <a:p>
            <a:pPr marL="228600" lvl="1" indent="0">
              <a:buNone/>
            </a:pPr>
            <a:endParaRPr lang="en-US" sz="1400" dirty="0" smtClean="0"/>
          </a:p>
        </p:txBody>
      </p:sp>
      <p:pic>
        <p:nvPicPr>
          <p:cNvPr id="6" name="Picture 4" descr="C:\Users\Doc1\Downloads\IMG_5989.JPG"/>
          <p:cNvPicPr>
            <a:picLocks noGrp="1" noChangeAspect="1" noChangeArrowheads="1"/>
          </p:cNvPicPr>
          <p:nvPr>
            <p:ph sz="half" idx="1"/>
          </p:nvPr>
        </p:nvPicPr>
        <p:blipFill>
          <a:blip r:embed="rId2" cstate="print"/>
          <a:srcRect/>
          <a:stretch>
            <a:fillRect/>
          </a:stretch>
        </p:blipFill>
        <p:spPr bwMode="auto">
          <a:xfrm rot="5400000">
            <a:off x="1221374" y="1417143"/>
            <a:ext cx="2240868" cy="1680651"/>
          </a:xfrm>
          <a:prstGeom prst="rect">
            <a:avLst/>
          </a:prstGeom>
          <a:noFill/>
        </p:spPr>
      </p:pic>
      <p:pic>
        <p:nvPicPr>
          <p:cNvPr id="4098" name="Picture 2" descr="C:\Users\Doc1\Downloads\IMG_5982.JPG"/>
          <p:cNvPicPr>
            <a:picLocks noChangeAspect="1" noChangeArrowheads="1"/>
          </p:cNvPicPr>
          <p:nvPr/>
        </p:nvPicPr>
        <p:blipFill>
          <a:blip r:embed="rId3" cstate="print"/>
          <a:srcRect/>
          <a:stretch>
            <a:fillRect/>
          </a:stretch>
        </p:blipFill>
        <p:spPr bwMode="auto">
          <a:xfrm>
            <a:off x="508000" y="3983064"/>
            <a:ext cx="3325248" cy="2493936"/>
          </a:xfrm>
          <a:prstGeom prst="rect">
            <a:avLst/>
          </a:prstGeom>
          <a:noFill/>
        </p:spPr>
      </p:pic>
      <p:pic>
        <p:nvPicPr>
          <p:cNvPr id="9217" name="Picture 1" descr="C:\Users\Doc1\Downloads\10987687_1427624047285054_7940887916721540064_n.jpg"/>
          <p:cNvPicPr>
            <a:picLocks noChangeAspect="1" noChangeArrowheads="1"/>
          </p:cNvPicPr>
          <p:nvPr/>
        </p:nvPicPr>
        <p:blipFill>
          <a:blip r:embed="rId4" cstate="print"/>
          <a:srcRect/>
          <a:stretch>
            <a:fillRect/>
          </a:stretch>
        </p:blipFill>
        <p:spPr bwMode="auto">
          <a:xfrm>
            <a:off x="6708455" y="3867839"/>
            <a:ext cx="2114034" cy="2818711"/>
          </a:xfrm>
          <a:prstGeom prst="rect">
            <a:avLst/>
          </a:prstGeom>
          <a:noFill/>
        </p:spPr>
      </p:pic>
    </p:spTree>
    <p:extLst>
      <p:ext uri="{BB962C8B-B14F-4D97-AF65-F5344CB8AC3E}">
        <p14:creationId xmlns="" xmlns:p14="http://schemas.microsoft.com/office/powerpoint/2010/main" val="2219089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8422" y="243639"/>
            <a:ext cx="6508377" cy="828174"/>
          </a:xfrm>
        </p:spPr>
        <p:txBody>
          <a:bodyPr/>
          <a:lstStyle/>
          <a:p>
            <a:r>
              <a:rPr lang="en-US" dirty="0" smtClean="0"/>
              <a:t>Where Will We Be Staying?</a:t>
            </a:r>
            <a:endParaRPr lang="en-US" dirty="0"/>
          </a:p>
        </p:txBody>
      </p:sp>
      <p:sp>
        <p:nvSpPr>
          <p:cNvPr id="8" name="Content Placeholder 2"/>
          <p:cNvSpPr txBox="1">
            <a:spLocks/>
          </p:cNvSpPr>
          <p:nvPr/>
        </p:nvSpPr>
        <p:spPr>
          <a:xfrm>
            <a:off x="457199" y="2137139"/>
            <a:ext cx="5606717" cy="217818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dirty="0" smtClean="0"/>
              <a:t>Hotel Posada El Rey Sol </a:t>
            </a:r>
          </a:p>
          <a:p>
            <a:r>
              <a:rPr lang="en-US" dirty="0" smtClean="0"/>
              <a:t>Hotel </a:t>
            </a:r>
            <a:r>
              <a:rPr lang="en-US" dirty="0" smtClean="0"/>
              <a:t>amenities include </a:t>
            </a:r>
            <a:r>
              <a:rPr lang="en-US" dirty="0" smtClean="0"/>
              <a:t>internet, </a:t>
            </a:r>
            <a:r>
              <a:rPr lang="en-US" dirty="0" smtClean="0"/>
              <a:t>pool </a:t>
            </a:r>
            <a:r>
              <a:rPr lang="en-US" dirty="0" smtClean="0"/>
              <a:t>and hot tub</a:t>
            </a:r>
          </a:p>
          <a:p>
            <a:r>
              <a:rPr lang="en-US" dirty="0" smtClean="0"/>
              <a:t>Single rooms and double rooms, will need to share beds,  2-4  in a room</a:t>
            </a:r>
          </a:p>
          <a:p>
            <a:r>
              <a:rPr lang="en-US" dirty="0" smtClean="0"/>
              <a:t>In center of Ensenada near night life activities</a:t>
            </a:r>
          </a:p>
          <a:p>
            <a:r>
              <a:rPr lang="en-US" dirty="0" smtClean="0"/>
              <a:t>Hotel gives a Medical Lane Pass for the Border to make crossing faster</a:t>
            </a:r>
            <a:endParaRPr lang="en-US" dirty="0" smtClean="0"/>
          </a:p>
          <a:p>
            <a:pPr marL="0" indent="0" algn="ctr">
              <a:buNone/>
            </a:pPr>
            <a:r>
              <a:rPr lang="en-US" sz="1400" dirty="0" smtClean="0"/>
              <a:t>/</a:t>
            </a:r>
            <a:endParaRPr lang="en-US" sz="1400" dirty="0"/>
          </a:p>
        </p:txBody>
      </p:sp>
      <p:sp>
        <p:nvSpPr>
          <p:cNvPr id="7" name="Rectangle 6"/>
          <p:cNvSpPr/>
          <p:nvPr/>
        </p:nvSpPr>
        <p:spPr>
          <a:xfrm rot="10800000" flipV="1">
            <a:off x="457199" y="4029165"/>
            <a:ext cx="5743576" cy="1200329"/>
          </a:xfrm>
          <a:prstGeom prst="rect">
            <a:avLst/>
          </a:prstGeom>
        </p:spPr>
        <p:txBody>
          <a:bodyPr wrap="square">
            <a:spAutoFit/>
          </a:bodyPr>
          <a:lstStyle/>
          <a:p>
            <a:r>
              <a:rPr lang="en-US" dirty="0" err="1" smtClean="0"/>
              <a:t>Blancarte</a:t>
            </a:r>
            <a:r>
              <a:rPr lang="en-US" dirty="0" smtClean="0"/>
              <a:t> 130, </a:t>
            </a:r>
            <a:r>
              <a:rPr lang="en-US" dirty="0" err="1" smtClean="0"/>
              <a:t>Zona</a:t>
            </a:r>
            <a:r>
              <a:rPr lang="en-US" dirty="0" smtClean="0"/>
              <a:t> Centro, 22800 Ensenada, BC, Mexico</a:t>
            </a:r>
          </a:p>
          <a:p>
            <a:r>
              <a:rPr lang="en-US" dirty="0" smtClean="0">
                <a:hlinkClick r:id="rId2"/>
              </a:rPr>
              <a:t>posadaelreysol.com</a:t>
            </a:r>
            <a:endParaRPr lang="en-US" dirty="0" smtClean="0"/>
          </a:p>
          <a:p>
            <a:r>
              <a:rPr lang="en-US" dirty="0" smtClean="0"/>
              <a:t>+52 646 178 1601</a:t>
            </a:r>
            <a:endParaRPr lang="en-US" dirty="0"/>
          </a:p>
        </p:txBody>
      </p:sp>
      <p:pic>
        <p:nvPicPr>
          <p:cNvPr id="8194" name="Picture 2" descr="https://geo0.ggpht.com/cbk?panoid=s3t0SK_pUoAAAAQvO6MJXw&amp;output=thumbnail&amp;cb_client=search.TACTILE.gps&amp;thumb=2&amp;w=408&amp;h=256&amp;yaw=113.47635&amp;pitch=0"/>
          <p:cNvPicPr>
            <a:picLocks noChangeAspect="1" noChangeArrowheads="1"/>
          </p:cNvPicPr>
          <p:nvPr/>
        </p:nvPicPr>
        <p:blipFill>
          <a:blip r:embed="rId3" cstate="print"/>
          <a:srcRect/>
          <a:stretch>
            <a:fillRect/>
          </a:stretch>
        </p:blipFill>
        <p:spPr bwMode="auto">
          <a:xfrm>
            <a:off x="6316177" y="2137139"/>
            <a:ext cx="2641258" cy="1657260"/>
          </a:xfrm>
          <a:prstGeom prst="rect">
            <a:avLst/>
          </a:prstGeom>
          <a:noFill/>
        </p:spPr>
      </p:pic>
      <p:sp>
        <p:nvSpPr>
          <p:cNvPr id="9" name="Content Placeholder 8"/>
          <p:cNvSpPr>
            <a:spLocks noGrp="1"/>
          </p:cNvSpPr>
          <p:nvPr>
            <p:ph idx="1"/>
          </p:nvPr>
        </p:nvSpPr>
        <p:spPr/>
        <p:txBody>
          <a:bodyPr/>
          <a:lstStyle/>
          <a:p>
            <a:pPr>
              <a:buNone/>
            </a:pPr>
            <a:endParaRPr lang="en-US" dirty="0"/>
          </a:p>
        </p:txBody>
      </p:sp>
      <p:pic>
        <p:nvPicPr>
          <p:cNvPr id="8196" name="Picture 4" descr="http://cdn1.buuteeq.com/upload/19495/doble-queen.jpg.1024x0.jpg"/>
          <p:cNvPicPr>
            <a:picLocks noChangeAspect="1" noChangeArrowheads="1"/>
          </p:cNvPicPr>
          <p:nvPr/>
        </p:nvPicPr>
        <p:blipFill>
          <a:blip r:embed="rId4" cstate="print"/>
          <a:srcRect/>
          <a:stretch>
            <a:fillRect/>
          </a:stretch>
        </p:blipFill>
        <p:spPr bwMode="auto">
          <a:xfrm>
            <a:off x="6420522" y="4215877"/>
            <a:ext cx="2536913" cy="1689624"/>
          </a:xfrm>
          <a:prstGeom prst="rect">
            <a:avLst/>
          </a:prstGeom>
          <a:noFill/>
        </p:spPr>
      </p:pic>
    </p:spTree>
    <p:extLst>
      <p:ext uri="{BB962C8B-B14F-4D97-AF65-F5344CB8AC3E}">
        <p14:creationId xmlns="" xmlns:p14="http://schemas.microsoft.com/office/powerpoint/2010/main" val="4091818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0354" y="328447"/>
            <a:ext cx="4966446" cy="1398494"/>
          </a:xfrm>
        </p:spPr>
        <p:txBody>
          <a:bodyPr/>
          <a:lstStyle/>
          <a:p>
            <a:r>
              <a:rPr lang="en-US" sz="3600" dirty="0" smtClean="0"/>
              <a:t>How Much Will It Cost?</a:t>
            </a:r>
            <a:endParaRPr lang="en-US" sz="3600" dirty="0"/>
          </a:p>
        </p:txBody>
      </p:sp>
      <p:sp>
        <p:nvSpPr>
          <p:cNvPr id="3" name="Text Placeholder 2"/>
          <p:cNvSpPr>
            <a:spLocks noGrp="1"/>
          </p:cNvSpPr>
          <p:nvPr>
            <p:ph type="body" idx="1"/>
          </p:nvPr>
        </p:nvSpPr>
        <p:spPr>
          <a:xfrm>
            <a:off x="3720354" y="2033087"/>
            <a:ext cx="4966446" cy="4592301"/>
          </a:xfrm>
        </p:spPr>
        <p:txBody>
          <a:bodyPr>
            <a:noAutofit/>
          </a:bodyPr>
          <a:lstStyle/>
          <a:p>
            <a:pPr algn="l"/>
            <a:r>
              <a:rPr lang="en-US" sz="2000" dirty="0" smtClean="0"/>
              <a:t>We are trying to keep </a:t>
            </a:r>
            <a:r>
              <a:rPr lang="en-US" sz="2000" dirty="0" smtClean="0"/>
              <a:t>the trip affordable to fit within everyone’s </a:t>
            </a:r>
            <a:r>
              <a:rPr lang="en-US" sz="2000" dirty="0" smtClean="0"/>
              <a:t>budget</a:t>
            </a:r>
            <a:r>
              <a:rPr lang="en-US" sz="2000" dirty="0" smtClean="0"/>
              <a:t/>
            </a:r>
            <a:br>
              <a:rPr lang="en-US" sz="2000" dirty="0" smtClean="0"/>
            </a:br>
            <a:r>
              <a:rPr lang="en-US" sz="2000" dirty="0" smtClean="0"/>
              <a:t/>
            </a:r>
            <a:br>
              <a:rPr lang="en-US" sz="2000" dirty="0" smtClean="0"/>
            </a:br>
            <a:r>
              <a:rPr lang="en-US" sz="2000" b="1" dirty="0" smtClean="0"/>
              <a:t>TOTAL COST - $150</a:t>
            </a:r>
            <a:endParaRPr lang="en-US" sz="2000" dirty="0" smtClean="0"/>
          </a:p>
          <a:p>
            <a:r>
              <a:rPr lang="en-US" sz="1200" b="1" dirty="0" smtClean="0"/>
              <a:t>Includes lodging, transportation and some meals. </a:t>
            </a:r>
            <a:endParaRPr lang="en-US" sz="1200" dirty="0" smtClean="0"/>
          </a:p>
          <a:p>
            <a:r>
              <a:rPr lang="en-US" sz="1200" b="1" dirty="0" smtClean="0"/>
              <a:t>The hotel includes breakfast in the morning of </a:t>
            </a:r>
            <a:r>
              <a:rPr lang="en-US" sz="1200" b="1" dirty="0" smtClean="0"/>
              <a:t>Sunday</a:t>
            </a:r>
            <a:r>
              <a:rPr lang="en-US" sz="1200" b="1" dirty="0" smtClean="0"/>
              <a:t>, in which there are two or three choices.  If you would like something else other than that it will cost extra.  </a:t>
            </a:r>
            <a:endParaRPr lang="en-US" sz="1200" dirty="0" smtClean="0"/>
          </a:p>
          <a:p>
            <a:r>
              <a:rPr lang="en-US" sz="1200" dirty="0" smtClean="0"/>
              <a:t/>
            </a:r>
            <a:br>
              <a:rPr lang="en-US" sz="1200" dirty="0" smtClean="0"/>
            </a:br>
            <a:r>
              <a:rPr lang="en-US" sz="1200" b="1" dirty="0" smtClean="0"/>
              <a:t>Meals at the orphanage will be included, last year we had a taco truck guy show up and it was great!  </a:t>
            </a:r>
            <a:endParaRPr lang="en-US" sz="1200" dirty="0" smtClean="0"/>
          </a:p>
          <a:p>
            <a:r>
              <a:rPr lang="en-US" sz="1200" dirty="0" smtClean="0"/>
              <a:t/>
            </a:r>
            <a:br>
              <a:rPr lang="en-US" sz="1200" dirty="0" smtClean="0"/>
            </a:br>
            <a:r>
              <a:rPr lang="en-US" sz="1200" b="1" dirty="0" smtClean="0"/>
              <a:t>Budget an extra $ 25-30 for meals Saturday night dinner and possibly more for alcoholic beverages</a:t>
            </a:r>
            <a:r>
              <a:rPr lang="en-US" sz="2000" b="1" dirty="0" smtClean="0"/>
              <a:t>.  </a:t>
            </a:r>
            <a:endParaRPr lang="en-US" sz="2000" dirty="0" smtClean="0"/>
          </a:p>
          <a:p>
            <a:r>
              <a:rPr lang="en-US" sz="2000" dirty="0" smtClean="0"/>
              <a:t/>
            </a:r>
            <a:br>
              <a:rPr lang="en-US" sz="2000" dirty="0" smtClean="0"/>
            </a:br>
            <a:endParaRPr lang="en-US" sz="2000" b="1" dirty="0"/>
          </a:p>
        </p:txBody>
      </p:sp>
      <p:pic>
        <p:nvPicPr>
          <p:cNvPr id="6" name="Picture 6" descr="C:\Users\Doc1\Downloads\10434014_1427625230618269_8849791253798123425_n.jpg"/>
          <p:cNvPicPr>
            <a:picLocks noGrp="1" noChangeAspect="1" noChangeArrowheads="1"/>
          </p:cNvPicPr>
          <p:nvPr>
            <p:ph type="pic" sz="quarter" idx="13"/>
          </p:nvPr>
        </p:nvPicPr>
        <p:blipFill>
          <a:blip r:embed="rId3" cstate="print"/>
          <a:srcRect l="5365" r="5365"/>
          <a:stretch>
            <a:fillRect/>
          </a:stretch>
        </p:blipFill>
        <p:spPr bwMode="auto">
          <a:prstGeom prst="rect">
            <a:avLst/>
          </a:prstGeom>
          <a:noFill/>
        </p:spPr>
      </p:pic>
    </p:spTree>
    <p:extLst>
      <p:ext uri="{BB962C8B-B14F-4D97-AF65-F5344CB8AC3E}">
        <p14:creationId xmlns="" xmlns:p14="http://schemas.microsoft.com/office/powerpoint/2010/main" val="59095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23898"/>
            <a:ext cx="6508377" cy="677779"/>
          </a:xfrm>
        </p:spPr>
        <p:txBody>
          <a:bodyPr/>
          <a:lstStyle/>
          <a:p>
            <a:r>
              <a:rPr lang="en-US" dirty="0" smtClean="0"/>
              <a:t>Itinerary</a:t>
            </a:r>
            <a:br>
              <a:rPr lang="en-US" dirty="0" smtClean="0"/>
            </a:br>
            <a:r>
              <a:rPr lang="en-US" sz="2800" dirty="0" smtClean="0"/>
              <a:t>Saturday, August 27th</a:t>
            </a:r>
            <a:endParaRPr lang="en-US" dirty="0"/>
          </a:p>
        </p:txBody>
      </p:sp>
      <p:sp>
        <p:nvSpPr>
          <p:cNvPr id="3" name="Content Placeholder 2"/>
          <p:cNvSpPr>
            <a:spLocks noGrp="1"/>
          </p:cNvSpPr>
          <p:nvPr>
            <p:ph idx="1"/>
          </p:nvPr>
        </p:nvSpPr>
        <p:spPr>
          <a:xfrm>
            <a:off x="296779" y="2566738"/>
            <a:ext cx="8349917" cy="4291261"/>
          </a:xfrm>
        </p:spPr>
        <p:txBody>
          <a:bodyPr>
            <a:normAutofit/>
          </a:bodyPr>
          <a:lstStyle/>
          <a:p>
            <a:pPr marL="0" indent="0">
              <a:buNone/>
            </a:pPr>
            <a:endParaRPr lang="en-US" sz="2100" dirty="0" smtClean="0"/>
          </a:p>
          <a:p>
            <a:pPr marL="0" indent="0">
              <a:buNone/>
            </a:pPr>
            <a:r>
              <a:rPr lang="en-US" sz="2100" b="1" u="sng" dirty="0" smtClean="0"/>
              <a:t>Saturday</a:t>
            </a:r>
            <a:endParaRPr lang="en-US" sz="2100" dirty="0"/>
          </a:p>
          <a:p>
            <a:r>
              <a:rPr lang="en-US" sz="2100" dirty="0"/>
              <a:t>8:00 - Meet at IHOP, load carpool vehicles, depart by 8:30 </a:t>
            </a:r>
            <a:endParaRPr lang="en-US" sz="2100" dirty="0" smtClean="0"/>
          </a:p>
          <a:p>
            <a:r>
              <a:rPr lang="en-US" sz="2100" dirty="0" smtClean="0"/>
              <a:t>10:30</a:t>
            </a:r>
            <a:r>
              <a:rPr lang="en-US" sz="2100" dirty="0"/>
              <a:t> - Arrive </a:t>
            </a:r>
            <a:r>
              <a:rPr lang="en-US" sz="2100" dirty="0" smtClean="0"/>
              <a:t>Casa de </a:t>
            </a:r>
            <a:r>
              <a:rPr lang="en-US" sz="2100" dirty="0" smtClean="0"/>
              <a:t>los </a:t>
            </a:r>
            <a:r>
              <a:rPr lang="en-US" sz="2400" dirty="0" err="1" smtClean="0"/>
              <a:t>Niños</a:t>
            </a:r>
            <a:r>
              <a:rPr lang="en-US" sz="2100" dirty="0" smtClean="0"/>
              <a:t>. </a:t>
            </a:r>
            <a:r>
              <a:rPr lang="en-US" sz="2100" dirty="0" smtClean="0"/>
              <a:t>Service project, lunch, </a:t>
            </a:r>
            <a:r>
              <a:rPr lang="en-US" sz="2100" dirty="0"/>
              <a:t>fun with kids.</a:t>
            </a:r>
          </a:p>
          <a:p>
            <a:r>
              <a:rPr lang="en-US" sz="2100" dirty="0" smtClean="0"/>
              <a:t>5:00</a:t>
            </a:r>
            <a:r>
              <a:rPr lang="en-US" sz="2100" dirty="0"/>
              <a:t> - Depart </a:t>
            </a:r>
            <a:r>
              <a:rPr lang="en-US" sz="2100" dirty="0" smtClean="0"/>
              <a:t>orphanage, </a:t>
            </a:r>
            <a:r>
              <a:rPr lang="en-US" sz="2100" dirty="0"/>
              <a:t>hotel check in, eat at local </a:t>
            </a:r>
            <a:r>
              <a:rPr lang="en-US" sz="2100" dirty="0" smtClean="0"/>
              <a:t>restaurant.  Enjoy the night life of downtown Ensenada. </a:t>
            </a:r>
            <a:endParaRPr lang="en-US" sz="2100" dirty="0"/>
          </a:p>
        </p:txBody>
      </p:sp>
      <p:sp>
        <p:nvSpPr>
          <p:cNvPr id="4" name="Content Placeholder 2"/>
          <p:cNvSpPr txBox="1">
            <a:spLocks/>
          </p:cNvSpPr>
          <p:nvPr/>
        </p:nvSpPr>
        <p:spPr>
          <a:xfrm>
            <a:off x="296778" y="2346158"/>
            <a:ext cx="8349918" cy="87830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indent="0">
              <a:buFont typeface="Wingdings 2" pitchFamily="18" charset="2"/>
              <a:buNone/>
            </a:pPr>
            <a:r>
              <a:rPr lang="en-US" sz="8400" dirty="0" smtClean="0"/>
              <a:t>We’ll plan to meet at the Otay Mesa IHOP on </a:t>
            </a:r>
            <a:r>
              <a:rPr lang="en-US" sz="8400" dirty="0" smtClean="0"/>
              <a:t>Aug 27</a:t>
            </a:r>
            <a:r>
              <a:rPr lang="en-US" sz="8400" dirty="0" smtClean="0"/>
              <a:t>. </a:t>
            </a:r>
            <a:r>
              <a:rPr lang="en-US" sz="8400" dirty="0" smtClean="0"/>
              <a:t>Vehicles can be parked overnight in secure lot for $8 per day.  </a:t>
            </a:r>
            <a:r>
              <a:rPr lang="en-US" sz="6400" dirty="0" smtClean="0"/>
              <a:t/>
            </a:r>
            <a:br>
              <a:rPr lang="en-US" sz="6400" dirty="0" smtClean="0"/>
            </a:br>
            <a:endParaRPr lang="en-US" sz="6400" dirty="0"/>
          </a:p>
        </p:txBody>
      </p:sp>
    </p:spTree>
    <p:extLst>
      <p:ext uri="{BB962C8B-B14F-4D97-AF65-F5344CB8AC3E}">
        <p14:creationId xmlns="" xmlns:p14="http://schemas.microsoft.com/office/powerpoint/2010/main" val="186389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953126"/>
            <a:ext cx="8333875" cy="4351421"/>
          </a:xfrm>
        </p:spPr>
        <p:txBody>
          <a:bodyPr>
            <a:noAutofit/>
          </a:bodyPr>
          <a:lstStyle/>
          <a:p>
            <a:pPr marL="0" indent="0">
              <a:buNone/>
            </a:pPr>
            <a:r>
              <a:rPr lang="en-US" sz="2100" b="1" u="sng" dirty="0" smtClean="0"/>
              <a:t>Sunday</a:t>
            </a:r>
            <a:endParaRPr lang="en-US" sz="2100" dirty="0"/>
          </a:p>
          <a:p>
            <a:r>
              <a:rPr lang="en-US" sz="2100" dirty="0"/>
              <a:t>8:30 - Breakfast at hotel</a:t>
            </a:r>
          </a:p>
          <a:p>
            <a:r>
              <a:rPr lang="en-US" sz="2100" dirty="0"/>
              <a:t>10:00 - Return to </a:t>
            </a:r>
            <a:r>
              <a:rPr lang="en-US" sz="2100" dirty="0" smtClean="0"/>
              <a:t>Casa de los </a:t>
            </a:r>
            <a:r>
              <a:rPr lang="en-US" sz="2400" dirty="0" err="1" smtClean="0"/>
              <a:t>Niños</a:t>
            </a:r>
            <a:r>
              <a:rPr lang="en-US" sz="2100" dirty="0" smtClean="0"/>
              <a:t> to </a:t>
            </a:r>
            <a:r>
              <a:rPr lang="en-US" sz="2100" dirty="0"/>
              <a:t>complete work </a:t>
            </a:r>
            <a:r>
              <a:rPr lang="en-US" sz="2100" dirty="0" smtClean="0"/>
              <a:t>project</a:t>
            </a:r>
          </a:p>
          <a:p>
            <a:r>
              <a:rPr lang="en-US" sz="2100" dirty="0" smtClean="0"/>
              <a:t>1:00</a:t>
            </a:r>
            <a:r>
              <a:rPr lang="en-US" sz="2100" dirty="0"/>
              <a:t> </a:t>
            </a:r>
            <a:r>
              <a:rPr lang="en-US" sz="2100" dirty="0" smtClean="0"/>
              <a:t>-Wine Tasting or other activities</a:t>
            </a:r>
            <a:endParaRPr lang="en-US" sz="2100" dirty="0"/>
          </a:p>
          <a:p>
            <a:r>
              <a:rPr lang="en-US" sz="2100" dirty="0"/>
              <a:t>3:30 - Depart </a:t>
            </a:r>
            <a:r>
              <a:rPr lang="en-US" sz="2100" dirty="0" smtClean="0"/>
              <a:t>Valle de Guadalupe</a:t>
            </a:r>
            <a:endParaRPr lang="en-US" sz="2100" dirty="0"/>
          </a:p>
          <a:p>
            <a:r>
              <a:rPr lang="en-US" sz="2100" dirty="0"/>
              <a:t>5:30 - Arrive Otay Mesa border crossing. People walk to cars in lot via pedestrian lane, carpool drivers </a:t>
            </a:r>
            <a:r>
              <a:rPr lang="en-US" sz="2100" dirty="0" smtClean="0"/>
              <a:t>to drive across</a:t>
            </a:r>
            <a:r>
              <a:rPr lang="en-US" sz="2100" dirty="0"/>
              <a:t/>
            </a:r>
            <a:br>
              <a:rPr lang="en-US" sz="2100" dirty="0"/>
            </a:br>
            <a:endParaRPr lang="en-US" sz="2100" dirty="0"/>
          </a:p>
          <a:p>
            <a:endParaRPr lang="en-US" sz="2100" dirty="0"/>
          </a:p>
        </p:txBody>
      </p:sp>
      <p:sp>
        <p:nvSpPr>
          <p:cNvPr id="4" name="Title 1"/>
          <p:cNvSpPr txBox="1">
            <a:spLocks/>
          </p:cNvSpPr>
          <p:nvPr/>
        </p:nvSpPr>
        <p:spPr>
          <a:xfrm>
            <a:off x="457199" y="723898"/>
            <a:ext cx="6508377" cy="677779"/>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n-US" dirty="0" smtClean="0"/>
              <a:t>Itinerary</a:t>
            </a:r>
            <a:br>
              <a:rPr lang="en-US" dirty="0" smtClean="0"/>
            </a:br>
            <a:r>
              <a:rPr lang="en-US" sz="2800" dirty="0" smtClean="0"/>
              <a:t>Sunday, </a:t>
            </a:r>
            <a:r>
              <a:rPr lang="en-US" sz="2800" dirty="0" smtClean="0"/>
              <a:t>August 28th</a:t>
            </a:r>
            <a:endParaRPr lang="en-US" dirty="0"/>
          </a:p>
        </p:txBody>
      </p:sp>
      <p:pic>
        <p:nvPicPr>
          <p:cNvPr id="4097" name="Picture 1" descr="C:\Users\Doc1\Downloads\IMG_4634.JPG"/>
          <p:cNvPicPr>
            <a:picLocks noChangeAspect="1" noChangeArrowheads="1"/>
          </p:cNvPicPr>
          <p:nvPr/>
        </p:nvPicPr>
        <p:blipFill>
          <a:blip r:embed="rId3" cstate="print"/>
          <a:srcRect/>
          <a:stretch>
            <a:fillRect/>
          </a:stretch>
        </p:blipFill>
        <p:spPr bwMode="auto">
          <a:xfrm>
            <a:off x="5388746" y="133126"/>
            <a:ext cx="3559945" cy="2669959"/>
          </a:xfrm>
          <a:prstGeom prst="rect">
            <a:avLst/>
          </a:prstGeom>
          <a:noFill/>
        </p:spPr>
      </p:pic>
    </p:spTree>
    <p:extLst>
      <p:ext uri="{BB962C8B-B14F-4D97-AF65-F5344CB8AC3E}">
        <p14:creationId xmlns="" xmlns:p14="http://schemas.microsoft.com/office/powerpoint/2010/main" val="4233974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Can’t Come But Want to Contribute?</a:t>
            </a:r>
            <a:endParaRPr lang="en-US" dirty="0"/>
          </a:p>
        </p:txBody>
      </p:sp>
      <p:sp>
        <p:nvSpPr>
          <p:cNvPr id="3" name="Content Placeholder 2"/>
          <p:cNvSpPr>
            <a:spLocks noGrp="1"/>
          </p:cNvSpPr>
          <p:nvPr>
            <p:ph idx="1"/>
          </p:nvPr>
        </p:nvSpPr>
        <p:spPr>
          <a:xfrm>
            <a:off x="457199" y="1618129"/>
            <a:ext cx="6728909" cy="5019339"/>
          </a:xfrm>
        </p:spPr>
        <p:txBody>
          <a:bodyPr>
            <a:normAutofit/>
          </a:bodyPr>
          <a:lstStyle/>
          <a:p>
            <a:pPr marL="0" indent="0">
              <a:buNone/>
            </a:pPr>
            <a:r>
              <a:rPr lang="en-US" dirty="0" smtClean="0"/>
              <a:t>Casa de los </a:t>
            </a:r>
            <a:r>
              <a:rPr lang="en-US" dirty="0" err="1" smtClean="0"/>
              <a:t>Niños</a:t>
            </a:r>
            <a:r>
              <a:rPr lang="en-US" dirty="0" smtClean="0"/>
              <a:t> </a:t>
            </a:r>
            <a:r>
              <a:rPr lang="en-US" dirty="0" smtClean="0"/>
              <a:t>is </a:t>
            </a:r>
            <a:r>
              <a:rPr lang="en-US" dirty="0" smtClean="0"/>
              <a:t>in need of the following supplies:</a:t>
            </a:r>
          </a:p>
          <a:p>
            <a:r>
              <a:rPr lang="en-US" sz="1200" dirty="0" smtClean="0"/>
              <a:t>Toilet Paper</a:t>
            </a:r>
          </a:p>
          <a:p>
            <a:r>
              <a:rPr lang="en-US" sz="1200" dirty="0" smtClean="0"/>
              <a:t>Detergent</a:t>
            </a:r>
          </a:p>
          <a:p>
            <a:r>
              <a:rPr lang="en-US" sz="1200" dirty="0" smtClean="0"/>
              <a:t>Bleach</a:t>
            </a:r>
          </a:p>
          <a:p>
            <a:r>
              <a:rPr lang="en-US" sz="1200" dirty="0" smtClean="0"/>
              <a:t>Dish Soaps</a:t>
            </a:r>
          </a:p>
          <a:p>
            <a:r>
              <a:rPr lang="en-US" sz="1200" dirty="0" smtClean="0"/>
              <a:t>Mops</a:t>
            </a:r>
          </a:p>
          <a:p>
            <a:r>
              <a:rPr lang="en-US" sz="1200" dirty="0" smtClean="0"/>
              <a:t>Brooms</a:t>
            </a:r>
          </a:p>
          <a:p>
            <a:r>
              <a:rPr lang="en-US" sz="1200" dirty="0" smtClean="0"/>
              <a:t>Large Trash Bags</a:t>
            </a:r>
          </a:p>
          <a:p>
            <a:r>
              <a:rPr lang="en-US" sz="1200" dirty="0" smtClean="0"/>
              <a:t>Diapers (Sizes 4,5 and 6)</a:t>
            </a:r>
          </a:p>
          <a:p>
            <a:r>
              <a:rPr lang="en-US" sz="1200" dirty="0" smtClean="0"/>
              <a:t>Breakfast Bars</a:t>
            </a:r>
          </a:p>
          <a:p>
            <a:r>
              <a:rPr lang="en-US" sz="1200" dirty="0" smtClean="0"/>
              <a:t>Twin sheets</a:t>
            </a:r>
          </a:p>
          <a:p>
            <a:r>
              <a:rPr lang="en-US" sz="1200" dirty="0" smtClean="0"/>
              <a:t>Blankets</a:t>
            </a:r>
            <a:endParaRPr lang="en-US" sz="1200" dirty="0"/>
          </a:p>
        </p:txBody>
      </p:sp>
      <p:sp>
        <p:nvSpPr>
          <p:cNvPr id="5" name="TextBox 4"/>
          <p:cNvSpPr txBox="1"/>
          <p:nvPr/>
        </p:nvSpPr>
        <p:spPr>
          <a:xfrm>
            <a:off x="3821652" y="2198086"/>
            <a:ext cx="2934149" cy="2988510"/>
          </a:xfrm>
          <a:prstGeom prst="rect">
            <a:avLst/>
          </a:prstGeom>
          <a:noFill/>
        </p:spPr>
        <p:txBody>
          <a:bodyPr wrap="square" rtlCol="0">
            <a:spAutoFit/>
          </a:bodyPr>
          <a:lstStyle/>
          <a:p>
            <a:pPr marL="228600" indent="-228600">
              <a:lnSpc>
                <a:spcPct val="80000"/>
              </a:lnSpc>
              <a:spcBef>
                <a:spcPts val="1800"/>
              </a:spcBef>
              <a:buClr>
                <a:schemeClr val="accent1"/>
              </a:buClr>
              <a:buSzPct val="100000"/>
              <a:buFont typeface="Wingdings 2" pitchFamily="18" charset="2"/>
              <a:buChar char="¡"/>
            </a:pPr>
            <a:r>
              <a:rPr lang="en-US" sz="1300" dirty="0">
                <a:solidFill>
                  <a:schemeClr val="tx2"/>
                </a:solidFill>
              </a:rPr>
              <a:t>Juice Boxes</a:t>
            </a:r>
          </a:p>
          <a:p>
            <a:pPr marL="228600" indent="-228600">
              <a:lnSpc>
                <a:spcPct val="80000"/>
              </a:lnSpc>
              <a:spcBef>
                <a:spcPts val="1800"/>
              </a:spcBef>
              <a:buClr>
                <a:schemeClr val="accent1"/>
              </a:buClr>
              <a:buSzPct val="100000"/>
              <a:buFont typeface="Wingdings 2" pitchFamily="18" charset="2"/>
              <a:buChar char="¡"/>
            </a:pPr>
            <a:r>
              <a:rPr lang="en-US" sz="1300" dirty="0">
                <a:solidFill>
                  <a:schemeClr val="tx2"/>
                </a:solidFill>
              </a:rPr>
              <a:t>New socks and </a:t>
            </a:r>
            <a:r>
              <a:rPr lang="en-US" sz="1300" dirty="0" smtClean="0">
                <a:solidFill>
                  <a:schemeClr val="tx2"/>
                </a:solidFill>
              </a:rPr>
              <a:t>underwear</a:t>
            </a:r>
          </a:p>
          <a:p>
            <a:pPr marL="228600" indent="-228600">
              <a:lnSpc>
                <a:spcPct val="80000"/>
              </a:lnSpc>
              <a:spcBef>
                <a:spcPts val="1800"/>
              </a:spcBef>
              <a:buClr>
                <a:schemeClr val="accent1"/>
              </a:buClr>
              <a:buSzPct val="100000"/>
              <a:buFont typeface="Wingdings 2" pitchFamily="18" charset="2"/>
              <a:buChar char="¡"/>
            </a:pPr>
            <a:r>
              <a:rPr lang="en-US" sz="1300" dirty="0" smtClean="0">
                <a:solidFill>
                  <a:schemeClr val="tx2"/>
                </a:solidFill>
              </a:rPr>
              <a:t>Feminine Products</a:t>
            </a:r>
          </a:p>
          <a:p>
            <a:pPr marL="228600" indent="-228600">
              <a:lnSpc>
                <a:spcPct val="80000"/>
              </a:lnSpc>
              <a:spcBef>
                <a:spcPts val="1800"/>
              </a:spcBef>
              <a:buClr>
                <a:schemeClr val="accent1"/>
              </a:buClr>
              <a:buSzPct val="100000"/>
              <a:buFont typeface="Wingdings 2" pitchFamily="18" charset="2"/>
              <a:buChar char="¡"/>
            </a:pPr>
            <a:r>
              <a:rPr lang="en-US" sz="1300" dirty="0" smtClean="0">
                <a:solidFill>
                  <a:schemeClr val="tx2"/>
                </a:solidFill>
              </a:rPr>
              <a:t>Baby Wipes</a:t>
            </a:r>
          </a:p>
          <a:p>
            <a:pPr marL="228600" indent="-228600">
              <a:lnSpc>
                <a:spcPct val="80000"/>
              </a:lnSpc>
              <a:spcBef>
                <a:spcPts val="1800"/>
              </a:spcBef>
              <a:buClr>
                <a:schemeClr val="accent1"/>
              </a:buClr>
              <a:buSzPct val="100000"/>
              <a:buFont typeface="Wingdings 2" pitchFamily="18" charset="2"/>
              <a:buChar char="¡"/>
            </a:pPr>
            <a:r>
              <a:rPr lang="en-US" sz="1300" dirty="0" smtClean="0">
                <a:solidFill>
                  <a:schemeClr val="tx2"/>
                </a:solidFill>
              </a:rPr>
              <a:t>Batteries</a:t>
            </a:r>
          </a:p>
          <a:p>
            <a:pPr marL="228600" indent="-228600">
              <a:lnSpc>
                <a:spcPct val="80000"/>
              </a:lnSpc>
              <a:spcBef>
                <a:spcPts val="1800"/>
              </a:spcBef>
              <a:buClr>
                <a:schemeClr val="accent1"/>
              </a:buClr>
              <a:buSzPct val="100000"/>
              <a:buFont typeface="Wingdings 2" pitchFamily="18" charset="2"/>
              <a:buChar char="¡"/>
            </a:pPr>
            <a:r>
              <a:rPr lang="en-US" sz="1300" dirty="0" smtClean="0">
                <a:solidFill>
                  <a:schemeClr val="tx2"/>
                </a:solidFill>
              </a:rPr>
              <a:t>Plastic Bowls, Cups and Plates</a:t>
            </a:r>
          </a:p>
          <a:p>
            <a:pPr marL="228600" indent="-228600">
              <a:lnSpc>
                <a:spcPct val="80000"/>
              </a:lnSpc>
              <a:spcBef>
                <a:spcPts val="1800"/>
              </a:spcBef>
              <a:buClr>
                <a:schemeClr val="accent1"/>
              </a:buClr>
              <a:buSzPct val="100000"/>
              <a:buFont typeface="Wingdings 2" pitchFamily="18" charset="2"/>
              <a:buChar char="¡"/>
            </a:pPr>
            <a:r>
              <a:rPr lang="en-US" sz="1300" dirty="0" smtClean="0">
                <a:solidFill>
                  <a:schemeClr val="tx2"/>
                </a:solidFill>
              </a:rPr>
              <a:t>Metal/Reusable Eating utensils</a:t>
            </a:r>
          </a:p>
          <a:p>
            <a:pPr marL="228600" indent="-228600">
              <a:lnSpc>
                <a:spcPct val="80000"/>
              </a:lnSpc>
              <a:spcBef>
                <a:spcPts val="1800"/>
              </a:spcBef>
              <a:buClr>
                <a:schemeClr val="accent1"/>
              </a:buClr>
              <a:buSzPct val="100000"/>
              <a:buFont typeface="Wingdings 2" pitchFamily="18" charset="2"/>
              <a:buChar char="¡"/>
            </a:pPr>
            <a:endParaRPr lang="en-US" sz="1300" dirty="0">
              <a:solidFill>
                <a:schemeClr val="tx2"/>
              </a:solidFill>
            </a:endParaRPr>
          </a:p>
        </p:txBody>
      </p:sp>
      <p:sp>
        <p:nvSpPr>
          <p:cNvPr id="6" name="TextBox 5"/>
          <p:cNvSpPr txBox="1"/>
          <p:nvPr/>
        </p:nvSpPr>
        <p:spPr>
          <a:xfrm>
            <a:off x="3821652" y="5020195"/>
            <a:ext cx="3364455" cy="1446550"/>
          </a:xfrm>
          <a:prstGeom prst="rect">
            <a:avLst/>
          </a:prstGeom>
          <a:noFill/>
        </p:spPr>
        <p:txBody>
          <a:bodyPr wrap="square" rtlCol="0">
            <a:spAutoFit/>
          </a:bodyPr>
          <a:lstStyle/>
          <a:p>
            <a:r>
              <a:rPr lang="en-US" sz="1100" dirty="0" smtClean="0">
                <a:solidFill>
                  <a:schemeClr val="accent2"/>
                </a:solidFill>
              </a:rPr>
              <a:t>Optional items to improve the daily life of the children are also always appreciated:</a:t>
            </a:r>
          </a:p>
          <a:p>
            <a:pPr marL="285750" indent="-285750">
              <a:buFont typeface="Arial" panose="020B0604020202020204" pitchFamily="34" charset="0"/>
              <a:buChar char="•"/>
            </a:pPr>
            <a:r>
              <a:rPr lang="en-US" sz="1100" dirty="0" smtClean="0">
                <a:solidFill>
                  <a:schemeClr val="accent2"/>
                </a:solidFill>
              </a:rPr>
              <a:t>Toys/Games </a:t>
            </a:r>
          </a:p>
          <a:p>
            <a:pPr marL="285750" indent="-285750">
              <a:buFont typeface="Arial" panose="020B0604020202020204" pitchFamily="34" charset="0"/>
              <a:buChar char="•"/>
            </a:pPr>
            <a:r>
              <a:rPr lang="en-US" sz="1100" dirty="0" smtClean="0">
                <a:solidFill>
                  <a:schemeClr val="accent2"/>
                </a:solidFill>
              </a:rPr>
              <a:t>Hair products (Shampoo, hair ties, brushes)</a:t>
            </a:r>
            <a:endParaRPr lang="en-US" sz="1100" dirty="0">
              <a:solidFill>
                <a:schemeClr val="accent2"/>
              </a:solidFill>
            </a:endParaRPr>
          </a:p>
          <a:p>
            <a:pPr marL="285750" indent="-285750">
              <a:buFont typeface="Arial" panose="020B0604020202020204" pitchFamily="34" charset="0"/>
              <a:buChar char="•"/>
            </a:pPr>
            <a:r>
              <a:rPr lang="en-US" sz="1100" dirty="0">
                <a:solidFill>
                  <a:schemeClr val="accent2"/>
                </a:solidFill>
              </a:rPr>
              <a:t>Clothing</a:t>
            </a:r>
          </a:p>
          <a:p>
            <a:pPr marL="285750" indent="-285750">
              <a:buFont typeface="Arial" panose="020B0604020202020204" pitchFamily="34" charset="0"/>
              <a:buChar char="•"/>
            </a:pPr>
            <a:r>
              <a:rPr lang="en-US" sz="1100" dirty="0">
                <a:solidFill>
                  <a:schemeClr val="accent2"/>
                </a:solidFill>
              </a:rPr>
              <a:t>Spots Equipment </a:t>
            </a:r>
            <a:r>
              <a:rPr lang="en-US" sz="1100" dirty="0" smtClean="0">
                <a:solidFill>
                  <a:schemeClr val="accent2"/>
                </a:solidFill>
              </a:rPr>
              <a:t>(Soccer balls)</a:t>
            </a:r>
            <a:endParaRPr lang="en-US" sz="1100" dirty="0">
              <a:solidFill>
                <a:schemeClr val="accent2"/>
              </a:solidFill>
            </a:endParaRPr>
          </a:p>
          <a:p>
            <a:pPr marL="285750" indent="-285750">
              <a:buFont typeface="Arial" panose="020B0604020202020204" pitchFamily="34" charset="0"/>
              <a:buChar char="•"/>
            </a:pPr>
            <a:r>
              <a:rPr lang="en-US" sz="1100" dirty="0">
                <a:solidFill>
                  <a:schemeClr val="accent2"/>
                </a:solidFill>
              </a:rPr>
              <a:t>Spanish DVDs</a:t>
            </a:r>
          </a:p>
          <a:p>
            <a:pPr marL="285750" indent="-285750">
              <a:buFont typeface="Arial" panose="020B0604020202020204" pitchFamily="34" charset="0"/>
              <a:buChar char="•"/>
            </a:pPr>
            <a:r>
              <a:rPr lang="en-US" sz="1100" dirty="0">
                <a:solidFill>
                  <a:schemeClr val="accent2"/>
                </a:solidFill>
              </a:rPr>
              <a:t>Spanish Books</a:t>
            </a:r>
          </a:p>
        </p:txBody>
      </p:sp>
      <p:pic>
        <p:nvPicPr>
          <p:cNvPr id="7" name="Picture 1" descr="C:\Users\Doc1\Downloads\IMG_4660.JPG"/>
          <p:cNvPicPr>
            <a:picLocks noChangeAspect="1" noChangeArrowheads="1"/>
          </p:cNvPicPr>
          <p:nvPr/>
        </p:nvPicPr>
        <p:blipFill>
          <a:blip r:embed="rId2" cstate="print"/>
          <a:srcRect/>
          <a:stretch>
            <a:fillRect/>
          </a:stretch>
        </p:blipFill>
        <p:spPr bwMode="auto">
          <a:xfrm>
            <a:off x="6755802" y="2190513"/>
            <a:ext cx="2062434" cy="2749912"/>
          </a:xfrm>
          <a:prstGeom prst="rect">
            <a:avLst/>
          </a:prstGeom>
          <a:noFill/>
        </p:spPr>
      </p:pic>
    </p:spTree>
    <p:extLst>
      <p:ext uri="{BB962C8B-B14F-4D97-AF65-F5344CB8AC3E}">
        <p14:creationId xmlns="" xmlns:p14="http://schemas.microsoft.com/office/powerpoint/2010/main" val="508548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42900"/>
            <a:ext cx="6508377" cy="1143000"/>
          </a:xfrm>
        </p:spPr>
        <p:txBody>
          <a:bodyPr/>
          <a:lstStyle/>
          <a:p>
            <a:r>
              <a:rPr lang="en-US" dirty="0" smtClean="0"/>
              <a:t>Don’t Forget…</a:t>
            </a:r>
            <a:endParaRPr lang="en-US" dirty="0"/>
          </a:p>
        </p:txBody>
      </p:sp>
      <p:sp>
        <p:nvSpPr>
          <p:cNvPr id="3" name="Content Placeholder 2"/>
          <p:cNvSpPr>
            <a:spLocks noGrp="1"/>
          </p:cNvSpPr>
          <p:nvPr>
            <p:ph idx="1"/>
          </p:nvPr>
        </p:nvSpPr>
        <p:spPr>
          <a:xfrm>
            <a:off x="457199" y="2642937"/>
            <a:ext cx="8349917" cy="3916363"/>
          </a:xfrm>
        </p:spPr>
        <p:txBody>
          <a:bodyPr/>
          <a:lstStyle/>
          <a:p>
            <a:r>
              <a:rPr lang="en-US" dirty="0" smtClean="0"/>
              <a:t>Everyone needs a </a:t>
            </a:r>
            <a:r>
              <a:rPr lang="en-US" u="sng" dirty="0" smtClean="0"/>
              <a:t>valid</a:t>
            </a:r>
            <a:r>
              <a:rPr lang="en-US" dirty="0" smtClean="0"/>
              <a:t> passport </a:t>
            </a:r>
          </a:p>
          <a:p>
            <a:r>
              <a:rPr lang="en-US" dirty="0" smtClean="0"/>
              <a:t>To pack warm </a:t>
            </a:r>
            <a:r>
              <a:rPr lang="en-US" dirty="0" smtClean="0"/>
              <a:t>clothing.  It can get cool even in summer, </a:t>
            </a:r>
            <a:r>
              <a:rPr lang="en-US" dirty="0" smtClean="0"/>
              <a:t>so make sure to pack a sweatshirt or light jacket</a:t>
            </a:r>
          </a:p>
          <a:p>
            <a:r>
              <a:rPr lang="en-US" dirty="0" smtClean="0"/>
              <a:t>Closed toe shoes. We’ll be doing some hands-on service project and we’ll want to be as safe as possible </a:t>
            </a:r>
          </a:p>
          <a:p>
            <a:r>
              <a:rPr lang="en-US" dirty="0" smtClean="0"/>
              <a:t>Clothing you don’t mind getting dirty.  We’ll have a number of projects on hand if you want to “stay clean” but are planning to paint and build benches, so bring clothes that you can work in</a:t>
            </a:r>
          </a:p>
          <a:p>
            <a:pPr marL="0" indent="0" algn="ctr">
              <a:buNone/>
            </a:pPr>
            <a:r>
              <a:rPr lang="en-US" b="1" dirty="0" smtClean="0">
                <a:solidFill>
                  <a:schemeClr val="accent2"/>
                </a:solidFill>
              </a:rPr>
              <a:t>Hope you’ll be able to join us for this fun-filled weekend in Baja!</a:t>
            </a:r>
            <a:endParaRPr lang="en-US" b="1" dirty="0">
              <a:solidFill>
                <a:schemeClr val="accent2"/>
              </a:solidFill>
            </a:endParaRPr>
          </a:p>
        </p:txBody>
      </p:sp>
      <p:pic>
        <p:nvPicPr>
          <p:cNvPr id="5" name="Picture 3" descr="C:\Users\Doc1\Downloads\10959550_1427625300618262_2229332214359203636_n.jpg"/>
          <p:cNvPicPr>
            <a:picLocks noChangeAspect="1" noChangeArrowheads="1"/>
          </p:cNvPicPr>
          <p:nvPr/>
        </p:nvPicPr>
        <p:blipFill>
          <a:blip r:embed="rId2" cstate="print"/>
          <a:srcRect/>
          <a:stretch>
            <a:fillRect/>
          </a:stretch>
        </p:blipFill>
        <p:spPr bwMode="auto">
          <a:xfrm>
            <a:off x="6164366" y="227490"/>
            <a:ext cx="2216154" cy="2954872"/>
          </a:xfrm>
          <a:prstGeom prst="rect">
            <a:avLst/>
          </a:prstGeom>
          <a:noFill/>
        </p:spPr>
      </p:pic>
    </p:spTree>
    <p:extLst>
      <p:ext uri="{BB962C8B-B14F-4D97-AF65-F5344CB8AC3E}">
        <p14:creationId xmlns="" xmlns:p14="http://schemas.microsoft.com/office/powerpoint/2010/main" val="1917530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4036" name="Picture 4" descr="C:\Users\Doc1\Downloads\10957672_1427625317284927_158455885481419115_n.jpg"/>
          <p:cNvPicPr>
            <a:picLocks noChangeAspect="1" noChangeArrowheads="1"/>
          </p:cNvPicPr>
          <p:nvPr/>
        </p:nvPicPr>
        <p:blipFill>
          <a:blip r:embed="rId2" cstate="print"/>
          <a:srcRect/>
          <a:stretch>
            <a:fillRect/>
          </a:stretch>
        </p:blipFill>
        <p:spPr bwMode="auto">
          <a:xfrm>
            <a:off x="257451" y="2057400"/>
            <a:ext cx="4512817" cy="3384612"/>
          </a:xfrm>
          <a:prstGeom prst="rect">
            <a:avLst/>
          </a:prstGeom>
          <a:noFill/>
        </p:spPr>
      </p:pic>
      <p:pic>
        <p:nvPicPr>
          <p:cNvPr id="44037" name="Picture 5" descr="C:\Users\Doc1\Downloads\1924737_1427625123951613_5698139748330891433_n.jpg"/>
          <p:cNvPicPr>
            <a:picLocks noChangeAspect="1" noChangeArrowheads="1"/>
          </p:cNvPicPr>
          <p:nvPr/>
        </p:nvPicPr>
        <p:blipFill>
          <a:blip r:embed="rId3" cstate="print"/>
          <a:srcRect/>
          <a:stretch>
            <a:fillRect/>
          </a:stretch>
        </p:blipFill>
        <p:spPr bwMode="auto">
          <a:xfrm>
            <a:off x="5543110" y="1790815"/>
            <a:ext cx="2844931" cy="379324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C:\Users\Doc1\Downloads\1780666_1427626147284844_3976675300406858650_n.jpg"/>
          <p:cNvPicPr>
            <a:picLocks noGrp="1" noChangeAspect="1" noChangeArrowheads="1"/>
          </p:cNvPicPr>
          <p:nvPr>
            <p:ph idx="1"/>
          </p:nvPr>
        </p:nvPicPr>
        <p:blipFill>
          <a:blip r:embed="rId2" cstate="print"/>
          <a:srcRect/>
          <a:stretch>
            <a:fillRect/>
          </a:stretch>
        </p:blipFill>
        <p:spPr bwMode="auto">
          <a:xfrm>
            <a:off x="246212" y="2965714"/>
            <a:ext cx="4012707" cy="3009530"/>
          </a:xfrm>
          <a:prstGeom prst="rect">
            <a:avLst/>
          </a:prstGeom>
          <a:noFill/>
        </p:spPr>
      </p:pic>
      <p:pic>
        <p:nvPicPr>
          <p:cNvPr id="45058" name="Picture 2" descr="C:\Users\Doc1\Downloads\IMG_4630.JPG"/>
          <p:cNvPicPr>
            <a:picLocks noChangeAspect="1" noChangeArrowheads="1"/>
          </p:cNvPicPr>
          <p:nvPr/>
        </p:nvPicPr>
        <p:blipFill>
          <a:blip r:embed="rId3" cstate="print"/>
          <a:srcRect/>
          <a:stretch>
            <a:fillRect/>
          </a:stretch>
        </p:blipFill>
        <p:spPr bwMode="auto">
          <a:xfrm>
            <a:off x="4361899" y="2965714"/>
            <a:ext cx="4213932" cy="316044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6082" name="Picture 2" descr="C:\Users\Doc1\Downloads\1904044_1427624097285049_4283890461356346935_n.jpg"/>
          <p:cNvPicPr>
            <a:picLocks noGrp="1" noChangeAspect="1" noChangeArrowheads="1"/>
          </p:cNvPicPr>
          <p:nvPr>
            <p:ph idx="1"/>
          </p:nvPr>
        </p:nvPicPr>
        <p:blipFill>
          <a:blip r:embed="rId2" cstate="print"/>
          <a:srcRect/>
          <a:stretch>
            <a:fillRect/>
          </a:stretch>
        </p:blipFill>
        <p:spPr bwMode="auto">
          <a:xfrm>
            <a:off x="236739" y="2057400"/>
            <a:ext cx="4240566" cy="3180425"/>
          </a:xfrm>
          <a:prstGeom prst="rect">
            <a:avLst/>
          </a:prstGeom>
          <a:noFill/>
        </p:spPr>
      </p:pic>
      <p:pic>
        <p:nvPicPr>
          <p:cNvPr id="46083" name="Picture 3" descr="C:\Users\Doc1\Downloads\10386352_1427624147285044_1690583992444942238_n.jpg"/>
          <p:cNvPicPr>
            <a:picLocks noChangeAspect="1" noChangeArrowheads="1"/>
          </p:cNvPicPr>
          <p:nvPr/>
        </p:nvPicPr>
        <p:blipFill>
          <a:blip r:embed="rId3" cstate="print"/>
          <a:srcRect/>
          <a:stretch>
            <a:fillRect/>
          </a:stretch>
        </p:blipFill>
        <p:spPr bwMode="auto">
          <a:xfrm>
            <a:off x="4663736" y="2057399"/>
            <a:ext cx="4240567" cy="31804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Welcome!</a:t>
            </a:r>
            <a:endParaRPr lang="en-US" dirty="0"/>
          </a:p>
        </p:txBody>
      </p:sp>
      <p:sp>
        <p:nvSpPr>
          <p:cNvPr id="3" name="Content Placeholder 2"/>
          <p:cNvSpPr>
            <a:spLocks noGrp="1"/>
          </p:cNvSpPr>
          <p:nvPr>
            <p:ph idx="1"/>
          </p:nvPr>
        </p:nvSpPr>
        <p:spPr>
          <a:xfrm>
            <a:off x="457199" y="2209800"/>
            <a:ext cx="8346559" cy="4271211"/>
          </a:xfrm>
        </p:spPr>
        <p:txBody>
          <a:bodyPr>
            <a:noAutofit/>
          </a:bodyPr>
          <a:lstStyle/>
          <a:p>
            <a:pPr marL="0" indent="0">
              <a:buNone/>
            </a:pPr>
            <a:r>
              <a:rPr lang="en-US" sz="1800" dirty="0" smtClean="0"/>
              <a:t>San Diego Coastal Rotary Club is excited to host a weekend International Service Project.  </a:t>
            </a:r>
            <a:r>
              <a:rPr lang="en-US" sz="1800" dirty="0" smtClean="0"/>
              <a:t>Members still would like to see these things in a service project:</a:t>
            </a:r>
            <a:endParaRPr lang="en-US" sz="1800" dirty="0" smtClean="0"/>
          </a:p>
          <a:p>
            <a:r>
              <a:rPr lang="en-US" sz="1800" dirty="0" smtClean="0"/>
              <a:t>Members would like more international service opportunities</a:t>
            </a:r>
          </a:p>
          <a:p>
            <a:r>
              <a:rPr lang="en-US" sz="1800" dirty="0" smtClean="0"/>
              <a:t>Taking time off can be rough, so a weekend trip would be ideal</a:t>
            </a:r>
          </a:p>
          <a:p>
            <a:r>
              <a:rPr lang="en-US" sz="1800" dirty="0" smtClean="0"/>
              <a:t>The desire to have fun! Although service is a must, the group would like to incorporate a fun activity into the weekend </a:t>
            </a:r>
          </a:p>
          <a:p>
            <a:pPr marL="0" indent="0">
              <a:buNone/>
            </a:pPr>
            <a:r>
              <a:rPr lang="en-US" sz="1800" dirty="0" smtClean="0"/>
              <a:t>We’re excited to announce and provide additional details for our weekend trip to Mexico.  In this packet, you’ll find details about the project, details about the orphanage, an itinerary, expenses and next steps to sign up.  We hope you can join us!</a:t>
            </a:r>
          </a:p>
        </p:txBody>
      </p:sp>
      <p:pic>
        <p:nvPicPr>
          <p:cNvPr id="5" name="Picture 1" descr="C:\Users\Doc1\Downloads\10956055_1427625327284926_4702684203312109696_n.jpg"/>
          <p:cNvPicPr>
            <a:picLocks noChangeAspect="1" noChangeArrowheads="1"/>
          </p:cNvPicPr>
          <p:nvPr/>
        </p:nvPicPr>
        <p:blipFill>
          <a:blip r:embed="rId2" cstate="print"/>
          <a:srcRect/>
          <a:stretch>
            <a:fillRect/>
          </a:stretch>
        </p:blipFill>
        <p:spPr bwMode="auto">
          <a:xfrm>
            <a:off x="5739004" y="151045"/>
            <a:ext cx="2745007" cy="2058755"/>
          </a:xfrm>
          <a:prstGeom prst="rect">
            <a:avLst/>
          </a:prstGeom>
          <a:noFill/>
        </p:spPr>
      </p:pic>
    </p:spTree>
    <p:extLst>
      <p:ext uri="{BB962C8B-B14F-4D97-AF65-F5344CB8AC3E}">
        <p14:creationId xmlns="" xmlns:p14="http://schemas.microsoft.com/office/powerpoint/2010/main" val="639350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7106" name="Picture 2" descr="C:\Users\Doc1\Downloads\10348453_1427626443951481_7745173407183126078_n (1).jpg"/>
          <p:cNvPicPr>
            <a:picLocks noGrp="1" noChangeAspect="1" noChangeArrowheads="1"/>
          </p:cNvPicPr>
          <p:nvPr>
            <p:ph idx="1"/>
          </p:nvPr>
        </p:nvPicPr>
        <p:blipFill>
          <a:blip r:embed="rId2" cstate="print"/>
          <a:srcRect/>
          <a:stretch>
            <a:fillRect/>
          </a:stretch>
        </p:blipFill>
        <p:spPr bwMode="auto">
          <a:xfrm>
            <a:off x="375559" y="2637065"/>
            <a:ext cx="4147456" cy="3110592"/>
          </a:xfrm>
          <a:prstGeom prst="rect">
            <a:avLst/>
          </a:prstGeom>
          <a:noFill/>
        </p:spPr>
      </p:pic>
      <p:pic>
        <p:nvPicPr>
          <p:cNvPr id="47107" name="Picture 3" descr="C:\Users\Doc1\Downloads\10959621_1427624433951682_2010103320120408226_n (1).jpg"/>
          <p:cNvPicPr>
            <a:picLocks noChangeAspect="1" noChangeArrowheads="1"/>
          </p:cNvPicPr>
          <p:nvPr/>
        </p:nvPicPr>
        <p:blipFill>
          <a:blip r:embed="rId3" cstate="print"/>
          <a:srcRect/>
          <a:stretch>
            <a:fillRect/>
          </a:stretch>
        </p:blipFill>
        <p:spPr bwMode="auto">
          <a:xfrm>
            <a:off x="4523015" y="2661557"/>
            <a:ext cx="4114800" cy="30861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4589"/>
            <a:ext cx="6508377" cy="1143000"/>
          </a:xfrm>
        </p:spPr>
        <p:txBody>
          <a:bodyPr/>
          <a:lstStyle/>
          <a:p>
            <a:r>
              <a:rPr lang="en-US" dirty="0" smtClean="0"/>
              <a:t>About Corazon de Vida</a:t>
            </a:r>
            <a:endParaRPr lang="en-US" dirty="0"/>
          </a:p>
        </p:txBody>
      </p:sp>
      <p:sp>
        <p:nvSpPr>
          <p:cNvPr id="3" name="Content Placeholder 2"/>
          <p:cNvSpPr>
            <a:spLocks noGrp="1"/>
          </p:cNvSpPr>
          <p:nvPr>
            <p:ph idx="1"/>
          </p:nvPr>
        </p:nvSpPr>
        <p:spPr>
          <a:xfrm>
            <a:off x="457198" y="2029185"/>
            <a:ext cx="8382001" cy="2217821"/>
          </a:xfrm>
        </p:spPr>
        <p:txBody>
          <a:bodyPr/>
          <a:lstStyle/>
          <a:p>
            <a:pPr marL="0" indent="0">
              <a:buNone/>
            </a:pPr>
            <a:r>
              <a:rPr lang="en-US" b="1" dirty="0" smtClean="0"/>
              <a:t>Founded in 1994, Corazon de Vida is a US-based nonprofit organization supporting Baja orphanages.  They provide children in dire need the necessities of shelter, food, clothing, education, and healthcare – as well as hope, compassion, and love.</a:t>
            </a:r>
          </a:p>
          <a:p>
            <a:pPr marL="0" indent="0">
              <a:buNone/>
            </a:pPr>
            <a:r>
              <a:rPr lang="en-US" dirty="0" smtClean="0"/>
              <a:t>We’ve had a wonderful partnership with Corazon de Vida over the years, with our Rotarians going on</a:t>
            </a:r>
          </a:p>
        </p:txBody>
      </p:sp>
      <p:pic>
        <p:nvPicPr>
          <p:cNvPr id="4" name="Picture 3"/>
          <p:cNvPicPr>
            <a:picLocks noChangeAspect="1"/>
          </p:cNvPicPr>
          <p:nvPr/>
        </p:nvPicPr>
        <p:blipFill>
          <a:blip r:embed="rId3" cstate="print"/>
          <a:stretch>
            <a:fillRect/>
          </a:stretch>
        </p:blipFill>
        <p:spPr>
          <a:xfrm>
            <a:off x="6332999" y="224589"/>
            <a:ext cx="2677477" cy="1684422"/>
          </a:xfrm>
          <a:prstGeom prst="rect">
            <a:avLst/>
          </a:prstGeom>
        </p:spPr>
      </p:pic>
      <p:sp>
        <p:nvSpPr>
          <p:cNvPr id="6" name="Content Placeholder 2"/>
          <p:cNvSpPr txBox="1">
            <a:spLocks/>
          </p:cNvSpPr>
          <p:nvPr/>
        </p:nvSpPr>
        <p:spPr>
          <a:xfrm>
            <a:off x="457199" y="4167981"/>
            <a:ext cx="4795001" cy="2217821"/>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indent="0">
              <a:buFont typeface="Wingdings 2" pitchFamily="18" charset="2"/>
              <a:buNone/>
            </a:pPr>
            <a:r>
              <a:rPr lang="en-US" dirty="0" smtClean="0"/>
              <a:t>a number of trips to the orphanages supported by Corazon de Vida. </a:t>
            </a:r>
          </a:p>
          <a:p>
            <a:pPr marL="0" indent="0">
              <a:buFont typeface="Wingdings 2" pitchFamily="18" charset="2"/>
              <a:buNone/>
            </a:pPr>
            <a:r>
              <a:rPr lang="en-US" dirty="0" smtClean="0"/>
              <a:t>We’d like to continue the tradition while offering our Rotarians the chance to volunteer across the border in Mexico. </a:t>
            </a:r>
          </a:p>
        </p:txBody>
      </p:sp>
      <p:pic>
        <p:nvPicPr>
          <p:cNvPr id="18433" name="Picture 1" descr="C:\Users\Doc1\Downloads\12108227_1558445027536288_38390479985257320_n.jpg"/>
          <p:cNvPicPr>
            <a:picLocks noChangeAspect="1" noChangeArrowheads="1"/>
          </p:cNvPicPr>
          <p:nvPr/>
        </p:nvPicPr>
        <p:blipFill>
          <a:blip r:embed="rId4" cstate="print"/>
          <a:srcRect/>
          <a:stretch>
            <a:fillRect/>
          </a:stretch>
        </p:blipFill>
        <p:spPr bwMode="auto">
          <a:xfrm>
            <a:off x="5568816" y="4167981"/>
            <a:ext cx="3441660" cy="2581245"/>
          </a:xfrm>
          <a:prstGeom prst="rect">
            <a:avLst/>
          </a:prstGeom>
          <a:noFill/>
        </p:spPr>
      </p:pic>
    </p:spTree>
    <p:extLst>
      <p:ext uri="{BB962C8B-B14F-4D97-AF65-F5344CB8AC3E}">
        <p14:creationId xmlns="" xmlns:p14="http://schemas.microsoft.com/office/powerpoint/2010/main" val="324011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42900"/>
            <a:ext cx="6508377" cy="1143000"/>
          </a:xfrm>
        </p:spPr>
        <p:txBody>
          <a:bodyPr/>
          <a:lstStyle/>
          <a:p>
            <a:r>
              <a:rPr lang="en-US" dirty="0" smtClean="0"/>
              <a:t>About Casa de Los </a:t>
            </a:r>
            <a:r>
              <a:rPr lang="en-US" dirty="0" err="1" smtClean="0"/>
              <a:t>Niños</a:t>
            </a:r>
            <a:endParaRPr lang="en-US" dirty="0"/>
          </a:p>
        </p:txBody>
      </p:sp>
      <p:sp>
        <p:nvSpPr>
          <p:cNvPr id="3" name="Content Placeholder 2"/>
          <p:cNvSpPr>
            <a:spLocks noGrp="1"/>
          </p:cNvSpPr>
          <p:nvPr>
            <p:ph idx="1"/>
          </p:nvPr>
        </p:nvSpPr>
        <p:spPr>
          <a:xfrm>
            <a:off x="457198" y="2189747"/>
            <a:ext cx="5085347" cy="3916363"/>
          </a:xfrm>
        </p:spPr>
        <p:txBody>
          <a:bodyPr>
            <a:normAutofit fontScale="85000" lnSpcReduction="20000"/>
          </a:bodyPr>
          <a:lstStyle/>
          <a:p>
            <a:r>
              <a:rPr lang="en-US" dirty="0" smtClean="0"/>
              <a:t>Husband and wife directors Jorge and Ely grew up at this same orphanage. They went to university for their degrees, got married, have 3 kids, and returned to be directors about 2 years ago. </a:t>
            </a:r>
          </a:p>
          <a:p>
            <a:r>
              <a:rPr lang="en-US" dirty="0" smtClean="0"/>
              <a:t>Home has been in existence for about 40 years</a:t>
            </a:r>
          </a:p>
          <a:p>
            <a:r>
              <a:rPr lang="en-US" dirty="0" smtClean="0"/>
              <a:t>Currently about 75 kids, including 12 special needs young adults and 20 staff </a:t>
            </a:r>
          </a:p>
          <a:p>
            <a:r>
              <a:rPr lang="en-US" dirty="0" smtClean="0"/>
              <a:t>Has greenhouse that produces vegetables, livestock</a:t>
            </a:r>
          </a:p>
          <a:p>
            <a:r>
              <a:rPr lang="en-US" dirty="0" smtClean="0"/>
              <a:t>All children in school, about 10 graduating from primary &amp; secondary this month</a:t>
            </a:r>
          </a:p>
          <a:p>
            <a:endParaRPr lang="en-US" dirty="0"/>
          </a:p>
        </p:txBody>
      </p:sp>
      <p:sp>
        <p:nvSpPr>
          <p:cNvPr id="4" name="TextBox 3"/>
          <p:cNvSpPr txBox="1"/>
          <p:nvPr/>
        </p:nvSpPr>
        <p:spPr>
          <a:xfrm>
            <a:off x="6112041" y="2208936"/>
            <a:ext cx="2871993" cy="3816429"/>
          </a:xfrm>
          <a:prstGeom prst="rect">
            <a:avLst/>
          </a:prstGeom>
          <a:noFill/>
        </p:spPr>
        <p:txBody>
          <a:bodyPr wrap="square" rtlCol="0">
            <a:spAutoFit/>
          </a:bodyPr>
          <a:lstStyle/>
          <a:p>
            <a:pPr algn="ctr"/>
            <a:r>
              <a:rPr lang="en-US" b="1" dirty="0" smtClean="0">
                <a:solidFill>
                  <a:schemeClr val="accent1"/>
                </a:solidFill>
              </a:rPr>
              <a:t>Did you Know?</a:t>
            </a:r>
          </a:p>
          <a:p>
            <a:pPr marL="285750" indent="-285750">
              <a:buFont typeface="Arial" panose="020B0604020202020204" pitchFamily="34" charset="0"/>
              <a:buChar char="•"/>
            </a:pPr>
            <a:endParaRPr lang="en-US" sz="1400" dirty="0">
              <a:solidFill>
                <a:schemeClr val="accent1"/>
              </a:solidFill>
            </a:endParaRPr>
          </a:p>
          <a:p>
            <a:pPr marL="285750" indent="-285750">
              <a:buFont typeface="Arial" panose="020B0604020202020204" pitchFamily="34" charset="0"/>
              <a:buChar char="•"/>
            </a:pPr>
            <a:r>
              <a:rPr lang="en-US" sz="1400" dirty="0" smtClean="0">
                <a:solidFill>
                  <a:schemeClr val="accent1"/>
                </a:solidFill>
              </a:rPr>
              <a:t>Mexico does not have a foster care system to support children in need due to neglect, abuse, or abandonment</a:t>
            </a:r>
          </a:p>
          <a:p>
            <a:pPr marL="285750" indent="-285750">
              <a:buFont typeface="Arial" panose="020B0604020202020204" pitchFamily="34" charset="0"/>
              <a:buChar char="•"/>
            </a:pPr>
            <a:endParaRPr lang="en-US" sz="1400" dirty="0" smtClean="0">
              <a:solidFill>
                <a:schemeClr val="accent1"/>
              </a:solidFill>
            </a:endParaRPr>
          </a:p>
          <a:p>
            <a:pPr marL="285750" indent="-285750">
              <a:buFont typeface="Arial" panose="020B0604020202020204" pitchFamily="34" charset="0"/>
              <a:buChar char="•"/>
            </a:pPr>
            <a:r>
              <a:rPr lang="en-US" sz="1400" dirty="0" smtClean="0">
                <a:solidFill>
                  <a:schemeClr val="accent1"/>
                </a:solidFill>
              </a:rPr>
              <a:t>Unlike in the United States, there is no welfare system for single parents who are unable to adequately provide for their child</a:t>
            </a:r>
          </a:p>
          <a:p>
            <a:pPr marL="285750" indent="-285750">
              <a:buFont typeface="Arial" panose="020B0604020202020204" pitchFamily="34" charset="0"/>
              <a:buChar char="•"/>
            </a:pPr>
            <a:endParaRPr lang="en-US" sz="1400" dirty="0" smtClean="0">
              <a:solidFill>
                <a:schemeClr val="accent1"/>
              </a:solidFill>
            </a:endParaRPr>
          </a:p>
          <a:p>
            <a:pPr marL="285750" indent="-285750">
              <a:buFont typeface="Arial" panose="020B0604020202020204" pitchFamily="34" charset="0"/>
              <a:buChar char="•"/>
            </a:pPr>
            <a:r>
              <a:rPr lang="en-US" sz="1400" dirty="0" smtClean="0">
                <a:solidFill>
                  <a:schemeClr val="accent1"/>
                </a:solidFill>
              </a:rPr>
              <a:t>There are approximately 50 orphanages in Baja California, Mexico</a:t>
            </a:r>
            <a:endParaRPr lang="en-US" sz="1400" dirty="0">
              <a:solidFill>
                <a:schemeClr val="accent1"/>
              </a:solidFill>
            </a:endParaRPr>
          </a:p>
        </p:txBody>
      </p:sp>
      <p:cxnSp>
        <p:nvCxnSpPr>
          <p:cNvPr id="6" name="Straight Connector 5"/>
          <p:cNvCxnSpPr/>
          <p:nvPr/>
        </p:nvCxnSpPr>
        <p:spPr>
          <a:xfrm>
            <a:off x="5791201" y="2189747"/>
            <a:ext cx="0" cy="3916363"/>
          </a:xfrm>
          <a:prstGeom prst="line">
            <a:avLst/>
          </a:prstGeom>
        </p:spPr>
        <p:style>
          <a:lnRef idx="2">
            <a:schemeClr val="accent1"/>
          </a:lnRef>
          <a:fillRef idx="0">
            <a:schemeClr val="accent1"/>
          </a:fillRef>
          <a:effectRef idx="1">
            <a:schemeClr val="accent1"/>
          </a:effectRef>
          <a:fontRef idx="minor">
            <a:schemeClr val="tx1"/>
          </a:fontRef>
        </p:style>
      </p:cxnSp>
      <p:pic>
        <p:nvPicPr>
          <p:cNvPr id="16386" name="Picture 2" descr="C:\Users\Doc1\Downloads\IMG_4699 (1).JPG"/>
          <p:cNvPicPr>
            <a:picLocks noChangeAspect="1" noChangeArrowheads="1"/>
          </p:cNvPicPr>
          <p:nvPr/>
        </p:nvPicPr>
        <p:blipFill>
          <a:blip r:embed="rId2" cstate="print"/>
          <a:srcRect/>
          <a:stretch>
            <a:fillRect/>
          </a:stretch>
        </p:blipFill>
        <p:spPr bwMode="auto">
          <a:xfrm>
            <a:off x="6391754" y="245537"/>
            <a:ext cx="2592280" cy="1944210"/>
          </a:xfrm>
          <a:prstGeom prst="rect">
            <a:avLst/>
          </a:prstGeom>
          <a:noFill/>
        </p:spPr>
      </p:pic>
    </p:spTree>
    <p:extLst>
      <p:ext uri="{BB962C8B-B14F-4D97-AF65-F5344CB8AC3E}">
        <p14:creationId xmlns="" xmlns:p14="http://schemas.microsoft.com/office/powerpoint/2010/main" val="251342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About the Area</a:t>
            </a:r>
            <a:br>
              <a:rPr lang="en-US" dirty="0" smtClean="0"/>
            </a:br>
            <a:r>
              <a:rPr lang="en-US" sz="2800" dirty="0" smtClean="0"/>
              <a:t>Valle de Guadalupe</a:t>
            </a:r>
            <a:endParaRPr lang="en-US" sz="2800" dirty="0"/>
          </a:p>
        </p:txBody>
      </p:sp>
      <p:sp>
        <p:nvSpPr>
          <p:cNvPr id="3" name="Content Placeholder 2"/>
          <p:cNvSpPr>
            <a:spLocks noGrp="1"/>
          </p:cNvSpPr>
          <p:nvPr>
            <p:ph idx="1"/>
          </p:nvPr>
        </p:nvSpPr>
        <p:spPr>
          <a:xfrm>
            <a:off x="457199" y="2047425"/>
            <a:ext cx="4852739" cy="4477888"/>
          </a:xfrm>
        </p:spPr>
        <p:txBody>
          <a:bodyPr>
            <a:normAutofit lnSpcReduction="10000"/>
          </a:bodyPr>
          <a:lstStyle/>
          <a:p>
            <a:r>
              <a:rPr lang="en-US" sz="1900" dirty="0" smtClean="0"/>
              <a:t>Less than two hours from San Diego, Valle de Guadalupe has quickly become known as an up and coming area for wine</a:t>
            </a:r>
          </a:p>
          <a:p>
            <a:r>
              <a:rPr lang="en-US" sz="1900" dirty="0" smtClean="0"/>
              <a:t>Estimated population of 2,664 people</a:t>
            </a:r>
          </a:p>
          <a:p>
            <a:r>
              <a:rPr lang="en-US" sz="1900" dirty="0" smtClean="0"/>
              <a:t>Founded in 1834 by Dominican missionary Felix Caballero and was the last mission established in “California”</a:t>
            </a:r>
          </a:p>
          <a:p>
            <a:r>
              <a:rPr lang="en-US" sz="1900" dirty="0" smtClean="0"/>
              <a:t>Since the 1900’s, the Valley de Guadalupe is the home of the association of winemakers holds the Grape Harvest Fiestas</a:t>
            </a:r>
            <a:endParaRPr lang="en-US" sz="1900" dirty="0"/>
          </a:p>
        </p:txBody>
      </p:sp>
      <p:pic>
        <p:nvPicPr>
          <p:cNvPr id="4" name="Picture 3"/>
          <p:cNvPicPr>
            <a:picLocks noChangeAspect="1"/>
          </p:cNvPicPr>
          <p:nvPr/>
        </p:nvPicPr>
        <p:blipFill>
          <a:blip r:embed="rId2" cstate="print"/>
          <a:stretch>
            <a:fillRect/>
          </a:stretch>
        </p:blipFill>
        <p:spPr>
          <a:xfrm>
            <a:off x="5309938" y="497305"/>
            <a:ext cx="3306878" cy="6028008"/>
          </a:xfrm>
          <a:prstGeom prst="rect">
            <a:avLst/>
          </a:prstGeom>
        </p:spPr>
      </p:pic>
    </p:spTree>
    <p:extLst>
      <p:ext uri="{BB962C8B-B14F-4D97-AF65-F5344CB8AC3E}">
        <p14:creationId xmlns="" xmlns:p14="http://schemas.microsoft.com/office/powerpoint/2010/main" val="369981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12080"/>
            <a:ext cx="6508377" cy="715879"/>
          </a:xfrm>
        </p:spPr>
        <p:txBody>
          <a:bodyPr/>
          <a:lstStyle/>
          <a:p>
            <a:r>
              <a:rPr lang="en-US" dirty="0" smtClean="0"/>
              <a:t>What Will We Be Doing?</a:t>
            </a:r>
            <a:endParaRPr lang="en-US" dirty="0"/>
          </a:p>
        </p:txBody>
      </p:sp>
      <p:sp>
        <p:nvSpPr>
          <p:cNvPr id="3" name="Content Placeholder 2"/>
          <p:cNvSpPr>
            <a:spLocks noGrp="1"/>
          </p:cNvSpPr>
          <p:nvPr>
            <p:ph idx="1"/>
          </p:nvPr>
        </p:nvSpPr>
        <p:spPr>
          <a:xfrm>
            <a:off x="312821" y="2773764"/>
            <a:ext cx="5093368" cy="3497179"/>
          </a:xfrm>
        </p:spPr>
        <p:txBody>
          <a:bodyPr>
            <a:normAutofit fontScale="92500" lnSpcReduction="10000"/>
          </a:bodyPr>
          <a:lstStyle/>
          <a:p>
            <a:pPr marL="0" indent="0">
              <a:buNone/>
            </a:pPr>
            <a:endParaRPr lang="en-US" dirty="0" smtClean="0">
              <a:solidFill>
                <a:schemeClr val="tx1"/>
              </a:solidFill>
            </a:endParaRPr>
          </a:p>
          <a:p>
            <a:pPr marL="228600" lvl="1">
              <a:spcBef>
                <a:spcPts val="1800"/>
              </a:spcBef>
              <a:buClr>
                <a:schemeClr val="accent1"/>
              </a:buClr>
            </a:pPr>
            <a:r>
              <a:rPr lang="en-US" dirty="0" smtClean="0">
                <a:solidFill>
                  <a:schemeClr val="tx1"/>
                </a:solidFill>
              </a:rPr>
              <a:t>Upgrade and improve the living conditions of the existing and newly remodeled dorms.</a:t>
            </a:r>
          </a:p>
          <a:p>
            <a:pPr marL="228600" lvl="1">
              <a:spcBef>
                <a:spcPts val="1800"/>
              </a:spcBef>
              <a:buClr>
                <a:schemeClr val="accent1"/>
              </a:buClr>
            </a:pPr>
            <a:r>
              <a:rPr lang="en-US" dirty="0" smtClean="0">
                <a:solidFill>
                  <a:schemeClr val="tx1"/>
                </a:solidFill>
              </a:rPr>
              <a:t>Painting and remodeling of the outdoor areas of the new and existing dorms</a:t>
            </a:r>
            <a:endParaRPr lang="en-US" dirty="0">
              <a:solidFill>
                <a:schemeClr val="tx1"/>
              </a:solidFill>
            </a:endParaRPr>
          </a:p>
          <a:p>
            <a:pPr marL="228600" lvl="1">
              <a:spcBef>
                <a:spcPts val="1800"/>
              </a:spcBef>
              <a:buClr>
                <a:schemeClr val="accent1"/>
              </a:buClr>
            </a:pPr>
            <a:r>
              <a:rPr lang="en-US" dirty="0">
                <a:solidFill>
                  <a:schemeClr val="tx1"/>
                </a:solidFill>
              </a:rPr>
              <a:t>Serving lunch to the kids and the orphanage staff</a:t>
            </a:r>
          </a:p>
          <a:p>
            <a:pPr marL="228600" lvl="1">
              <a:spcBef>
                <a:spcPts val="1800"/>
              </a:spcBef>
              <a:buClr>
                <a:schemeClr val="accent1"/>
              </a:buClr>
            </a:pPr>
            <a:r>
              <a:rPr lang="en-US" dirty="0">
                <a:solidFill>
                  <a:schemeClr val="tx1"/>
                </a:solidFill>
              </a:rPr>
              <a:t>Arts &amp; crafts and spending some quality time with the children as they do not have much 1x1 time with adult </a:t>
            </a:r>
            <a:r>
              <a:rPr lang="en-US" dirty="0" smtClean="0">
                <a:solidFill>
                  <a:schemeClr val="tx1"/>
                </a:solidFill>
              </a:rPr>
              <a:t>figures</a:t>
            </a:r>
            <a:endParaRPr lang="en-US" dirty="0">
              <a:solidFill>
                <a:schemeClr val="tx1"/>
              </a:solidFill>
            </a:endParaRPr>
          </a:p>
        </p:txBody>
      </p:sp>
      <p:sp>
        <p:nvSpPr>
          <p:cNvPr id="5" name="TextBox 4"/>
          <p:cNvSpPr txBox="1"/>
          <p:nvPr/>
        </p:nvSpPr>
        <p:spPr>
          <a:xfrm>
            <a:off x="312821" y="1941095"/>
            <a:ext cx="8349916" cy="1200329"/>
          </a:xfrm>
          <a:prstGeom prst="rect">
            <a:avLst/>
          </a:prstGeom>
          <a:noFill/>
        </p:spPr>
        <p:txBody>
          <a:bodyPr wrap="square" rtlCol="0">
            <a:spAutoFit/>
          </a:bodyPr>
          <a:lstStyle/>
          <a:p>
            <a:r>
              <a:rPr lang="en-US" dirty="0"/>
              <a:t>George Perez, Director of Operations with Corazon de Vida has been working with </a:t>
            </a:r>
            <a:r>
              <a:rPr lang="en-US" dirty="0" smtClean="0"/>
              <a:t>Casa de los </a:t>
            </a:r>
            <a:r>
              <a:rPr lang="en-US" dirty="0" err="1" smtClean="0"/>
              <a:t>Niños</a:t>
            </a:r>
            <a:r>
              <a:rPr lang="en-US" dirty="0" smtClean="0"/>
              <a:t> </a:t>
            </a:r>
            <a:r>
              <a:rPr lang="en-US" dirty="0" smtClean="0"/>
              <a:t>to </a:t>
            </a:r>
            <a:r>
              <a:rPr lang="en-US" dirty="0"/>
              <a:t>identify projects for our group that will include:</a:t>
            </a:r>
          </a:p>
          <a:p>
            <a:endParaRPr lang="en-US" dirty="0"/>
          </a:p>
        </p:txBody>
      </p:sp>
      <p:pic>
        <p:nvPicPr>
          <p:cNvPr id="14337" name="Picture 1" descr="C:\Users\Doc1\Downloads\10371467_1427626303951495_1185466935773601540_n (1).jpg"/>
          <p:cNvPicPr>
            <a:picLocks noChangeAspect="1" noChangeArrowheads="1"/>
          </p:cNvPicPr>
          <p:nvPr/>
        </p:nvPicPr>
        <p:blipFill>
          <a:blip r:embed="rId3" cstate="print"/>
          <a:srcRect/>
          <a:stretch>
            <a:fillRect/>
          </a:stretch>
        </p:blipFill>
        <p:spPr bwMode="auto">
          <a:xfrm>
            <a:off x="5592759" y="3262036"/>
            <a:ext cx="3332762" cy="2499572"/>
          </a:xfrm>
          <a:prstGeom prst="rect">
            <a:avLst/>
          </a:prstGeom>
          <a:noFill/>
        </p:spPr>
      </p:pic>
    </p:spTree>
    <p:extLst>
      <p:ext uri="{BB962C8B-B14F-4D97-AF65-F5344CB8AC3E}">
        <p14:creationId xmlns="" xmlns:p14="http://schemas.microsoft.com/office/powerpoint/2010/main" val="3721938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5179"/>
            <a:ext cx="7391401" cy="650033"/>
          </a:xfrm>
        </p:spPr>
        <p:txBody>
          <a:bodyPr/>
          <a:lstStyle/>
          <a:p>
            <a:r>
              <a:rPr lang="en-US" dirty="0" smtClean="0"/>
              <a:t>Remodeled dorm Projects</a:t>
            </a:r>
            <a:endParaRPr lang="en-US" dirty="0"/>
          </a:p>
        </p:txBody>
      </p:sp>
      <p:sp>
        <p:nvSpPr>
          <p:cNvPr id="11" name="Content Placeholder 10"/>
          <p:cNvSpPr>
            <a:spLocks noGrp="1"/>
          </p:cNvSpPr>
          <p:nvPr>
            <p:ph sz="half" idx="1"/>
          </p:nvPr>
        </p:nvSpPr>
        <p:spPr>
          <a:xfrm>
            <a:off x="4199312" y="1601497"/>
            <a:ext cx="3566160" cy="3404456"/>
          </a:xfrm>
        </p:spPr>
        <p:txBody>
          <a:bodyPr>
            <a:normAutofit/>
          </a:bodyPr>
          <a:lstStyle/>
          <a:p>
            <a:pPr marL="0" indent="0">
              <a:buNone/>
            </a:pPr>
            <a:r>
              <a:rPr lang="en-US" sz="1400" b="1" dirty="0" smtClean="0"/>
              <a:t>Exterior of dorm</a:t>
            </a:r>
          </a:p>
          <a:p>
            <a:pPr>
              <a:buNone/>
            </a:pPr>
            <a:r>
              <a:rPr lang="en-US" sz="1400" dirty="0" smtClean="0"/>
              <a:t>The exterior is need of improvements including beautification, painting and landscaping.  </a:t>
            </a:r>
          </a:p>
          <a:p>
            <a:pPr>
              <a:buNone/>
            </a:pPr>
            <a:r>
              <a:rPr lang="en-US" sz="1400" dirty="0" smtClean="0"/>
              <a:t>Removing the sharp bush and replacing with more friendly plants.</a:t>
            </a:r>
          </a:p>
          <a:p>
            <a:pPr>
              <a:buNone/>
            </a:pPr>
            <a:r>
              <a:rPr lang="en-US" sz="1400" dirty="0" smtClean="0"/>
              <a:t>Fixing the clothes line area, which is used for all of the kids at the home.    </a:t>
            </a:r>
          </a:p>
          <a:p>
            <a:pPr>
              <a:buNone/>
            </a:pPr>
            <a:endParaRPr lang="en-US" sz="1400" dirty="0" smtClean="0"/>
          </a:p>
          <a:p>
            <a:pPr>
              <a:buNone/>
            </a:pPr>
            <a:endParaRPr lang="en-US" sz="1400" dirty="0" smtClean="0"/>
          </a:p>
          <a:p>
            <a:pPr>
              <a:buNone/>
            </a:pPr>
            <a:endParaRPr lang="en-US" sz="1400" dirty="0" smtClean="0"/>
          </a:p>
        </p:txBody>
      </p:sp>
      <p:sp>
        <p:nvSpPr>
          <p:cNvPr id="12" name="Content Placeholder 11"/>
          <p:cNvSpPr>
            <a:spLocks noGrp="1"/>
          </p:cNvSpPr>
          <p:nvPr>
            <p:ph sz="half" idx="13"/>
          </p:nvPr>
        </p:nvSpPr>
        <p:spPr>
          <a:xfrm>
            <a:off x="4282440" y="4303041"/>
            <a:ext cx="3566160" cy="1920240"/>
          </a:xfrm>
        </p:spPr>
        <p:txBody>
          <a:bodyPr>
            <a:normAutofit/>
          </a:bodyPr>
          <a:lstStyle/>
          <a:p>
            <a:pPr marL="0" indent="0">
              <a:buNone/>
            </a:pPr>
            <a:endParaRPr lang="en-US" sz="1400" dirty="0"/>
          </a:p>
        </p:txBody>
      </p:sp>
      <p:pic>
        <p:nvPicPr>
          <p:cNvPr id="1026" name="Picture 2" descr="C:\Users\Doc1\Downloads\IMG_6018.JPG"/>
          <p:cNvPicPr>
            <a:picLocks noChangeAspect="1" noChangeArrowheads="1"/>
          </p:cNvPicPr>
          <p:nvPr/>
        </p:nvPicPr>
        <p:blipFill>
          <a:blip r:embed="rId2" cstate="print"/>
          <a:srcRect/>
          <a:stretch>
            <a:fillRect/>
          </a:stretch>
        </p:blipFill>
        <p:spPr bwMode="auto">
          <a:xfrm>
            <a:off x="313144" y="1113043"/>
            <a:ext cx="3211592" cy="2408694"/>
          </a:xfrm>
          <a:prstGeom prst="rect">
            <a:avLst/>
          </a:prstGeom>
          <a:noFill/>
        </p:spPr>
      </p:pic>
      <p:pic>
        <p:nvPicPr>
          <p:cNvPr id="1027" name="Picture 3" descr="C:\Users\Doc1\Downloads\IMG_6014.JPG"/>
          <p:cNvPicPr>
            <a:picLocks noGrp="1" noChangeAspect="1" noChangeArrowheads="1"/>
          </p:cNvPicPr>
          <p:nvPr>
            <p:ph sz="half" idx="15"/>
          </p:nvPr>
        </p:nvPicPr>
        <p:blipFill>
          <a:blip r:embed="rId3" cstate="print"/>
          <a:srcRect/>
          <a:stretch>
            <a:fillRect/>
          </a:stretch>
        </p:blipFill>
        <p:spPr bwMode="auto">
          <a:xfrm>
            <a:off x="317334" y="3817730"/>
            <a:ext cx="3207402" cy="2405551"/>
          </a:xfrm>
          <a:prstGeom prst="rect">
            <a:avLst/>
          </a:prstGeom>
          <a:noFill/>
        </p:spPr>
      </p:pic>
      <p:pic>
        <p:nvPicPr>
          <p:cNvPr id="12289" name="Picture 1" descr="C:\Users\Doc1\Downloads\10985592_1428583360522456_1016715837697128244_o.jpg"/>
          <p:cNvPicPr>
            <a:picLocks noChangeAspect="1" noChangeArrowheads="1"/>
          </p:cNvPicPr>
          <p:nvPr/>
        </p:nvPicPr>
        <p:blipFill>
          <a:blip r:embed="rId4" cstate="print"/>
          <a:srcRect/>
          <a:stretch>
            <a:fillRect/>
          </a:stretch>
        </p:blipFill>
        <p:spPr bwMode="auto">
          <a:xfrm>
            <a:off x="4282440" y="4303041"/>
            <a:ext cx="3721779" cy="2091227"/>
          </a:xfrm>
          <a:prstGeom prst="rect">
            <a:avLst/>
          </a:prstGeom>
          <a:noFill/>
        </p:spPr>
      </p:pic>
    </p:spTree>
    <p:extLst>
      <p:ext uri="{BB962C8B-B14F-4D97-AF65-F5344CB8AC3E}">
        <p14:creationId xmlns="" xmlns:p14="http://schemas.microsoft.com/office/powerpoint/2010/main" val="2320684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Dorm Projects </a:t>
            </a:r>
            <a:endParaRPr lang="en-US" dirty="0"/>
          </a:p>
        </p:txBody>
      </p:sp>
      <p:pic>
        <p:nvPicPr>
          <p:cNvPr id="2051" name="Picture 3" descr="C:\Users\Doc1\Downloads\IMG_5993.JPG"/>
          <p:cNvPicPr>
            <a:picLocks noGrp="1" noChangeAspect="1" noChangeArrowheads="1"/>
          </p:cNvPicPr>
          <p:nvPr>
            <p:ph sz="half" idx="15"/>
          </p:nvPr>
        </p:nvPicPr>
        <p:blipFill>
          <a:blip r:embed="rId2" cstate="print"/>
          <a:srcRect/>
          <a:stretch>
            <a:fillRect/>
          </a:stretch>
        </p:blipFill>
        <p:spPr bwMode="auto">
          <a:xfrm rot="5400000">
            <a:off x="782439" y="4505082"/>
            <a:ext cx="2240868" cy="1680651"/>
          </a:xfrm>
          <a:prstGeom prst="rect">
            <a:avLst/>
          </a:prstGeom>
          <a:noFill/>
        </p:spPr>
      </p:pic>
      <p:sp>
        <p:nvSpPr>
          <p:cNvPr id="12" name="Content Placeholder 11"/>
          <p:cNvSpPr>
            <a:spLocks noGrp="1"/>
          </p:cNvSpPr>
          <p:nvPr>
            <p:ph sz="half" idx="13"/>
          </p:nvPr>
        </p:nvSpPr>
        <p:spPr/>
        <p:txBody>
          <a:bodyPr/>
          <a:lstStyle/>
          <a:p>
            <a:r>
              <a:rPr lang="en-US" dirty="0" smtClean="0"/>
              <a:t>Fixing the dry wall where there is water </a:t>
            </a:r>
            <a:r>
              <a:rPr lang="en-US" dirty="0" smtClean="0"/>
              <a:t>damage</a:t>
            </a:r>
          </a:p>
          <a:p>
            <a:r>
              <a:rPr lang="en-US" dirty="0" smtClean="0"/>
              <a:t>Painting damaged areas </a:t>
            </a:r>
            <a:r>
              <a:rPr lang="en-US" dirty="0" smtClean="0"/>
              <a:t> </a:t>
            </a:r>
            <a:endParaRPr lang="en-US" dirty="0"/>
          </a:p>
        </p:txBody>
      </p:sp>
      <p:pic>
        <p:nvPicPr>
          <p:cNvPr id="2054" name="Picture 6" descr="C:\Users\Doc1\Downloads\IMG_5996.JPG"/>
          <p:cNvPicPr>
            <a:picLocks noGrp="1" noChangeAspect="1" noChangeArrowheads="1"/>
          </p:cNvPicPr>
          <p:nvPr>
            <p:ph sz="half" idx="14"/>
          </p:nvPr>
        </p:nvPicPr>
        <p:blipFill>
          <a:blip r:embed="rId3" cstate="print"/>
          <a:srcRect/>
          <a:stretch>
            <a:fillRect/>
          </a:stretch>
        </p:blipFill>
        <p:spPr bwMode="auto">
          <a:xfrm>
            <a:off x="959379" y="2214563"/>
            <a:ext cx="2561167" cy="1920875"/>
          </a:xfrm>
          <a:prstGeom prst="rect">
            <a:avLst/>
          </a:prstGeom>
          <a:noFill/>
        </p:spPr>
      </p:pic>
      <p:sp>
        <p:nvSpPr>
          <p:cNvPr id="8" name="Content Placeholder 7"/>
          <p:cNvSpPr>
            <a:spLocks noGrp="1"/>
          </p:cNvSpPr>
          <p:nvPr>
            <p:ph sz="half"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Dorm Projects </a:t>
            </a:r>
            <a:endParaRPr lang="en-US" dirty="0"/>
          </a:p>
        </p:txBody>
      </p:sp>
      <p:sp>
        <p:nvSpPr>
          <p:cNvPr id="3" name="Content Placeholder 2"/>
          <p:cNvSpPr>
            <a:spLocks noGrp="1"/>
          </p:cNvSpPr>
          <p:nvPr>
            <p:ph sz="half" idx="1"/>
          </p:nvPr>
        </p:nvSpPr>
        <p:spPr/>
        <p:txBody>
          <a:bodyPr/>
          <a:lstStyle/>
          <a:p>
            <a:r>
              <a:rPr lang="en-US" dirty="0" smtClean="0"/>
              <a:t>Installing mirrors so the kids can use the bathrooms adequately.  </a:t>
            </a:r>
            <a:endParaRPr lang="en-US" dirty="0"/>
          </a:p>
        </p:txBody>
      </p:sp>
      <p:sp>
        <p:nvSpPr>
          <p:cNvPr id="4" name="Content Placeholder 3"/>
          <p:cNvSpPr>
            <a:spLocks noGrp="1"/>
          </p:cNvSpPr>
          <p:nvPr>
            <p:ph sz="half" idx="13"/>
          </p:nvPr>
        </p:nvSpPr>
        <p:spPr/>
        <p:txBody>
          <a:bodyPr/>
          <a:lstStyle/>
          <a:p>
            <a:r>
              <a:rPr lang="en-US" dirty="0" smtClean="0"/>
              <a:t>Fixing closets to provide adequate storage for the kids housed in the dorm.  </a:t>
            </a:r>
            <a:endParaRPr lang="en-US" dirty="0"/>
          </a:p>
        </p:txBody>
      </p:sp>
      <p:pic>
        <p:nvPicPr>
          <p:cNvPr id="7" name="Picture 2" descr="C:\Users\Doc1\Downloads\IMG_5995.JPG"/>
          <p:cNvPicPr>
            <a:picLocks noGrp="1" noChangeAspect="1" noChangeArrowheads="1"/>
          </p:cNvPicPr>
          <p:nvPr>
            <p:ph sz="half" idx="14"/>
          </p:nvPr>
        </p:nvPicPr>
        <p:blipFill>
          <a:blip r:embed="rId2" cstate="print"/>
          <a:srcRect/>
          <a:stretch>
            <a:fillRect/>
          </a:stretch>
        </p:blipFill>
        <p:spPr bwMode="auto">
          <a:xfrm>
            <a:off x="959379" y="2214563"/>
            <a:ext cx="2561167" cy="1920875"/>
          </a:xfrm>
          <a:prstGeom prst="rect">
            <a:avLst/>
          </a:prstGeom>
          <a:noFill/>
        </p:spPr>
      </p:pic>
      <p:pic>
        <p:nvPicPr>
          <p:cNvPr id="3074" name="Picture 2" descr="C:\Users\Doc1\Downloads\IMG_6010.JPG"/>
          <p:cNvPicPr>
            <a:picLocks noGrp="1" noChangeAspect="1" noChangeArrowheads="1"/>
          </p:cNvPicPr>
          <p:nvPr>
            <p:ph sz="half" idx="15"/>
          </p:nvPr>
        </p:nvPicPr>
        <p:blipFill>
          <a:blip r:embed="rId3" cstate="print"/>
          <a:srcRect/>
          <a:stretch>
            <a:fillRect/>
          </a:stretch>
        </p:blipFill>
        <p:spPr bwMode="auto">
          <a:xfrm rot="5400000">
            <a:off x="639233" y="4545119"/>
            <a:ext cx="2561167" cy="1920875"/>
          </a:xfrm>
          <a:prstGeom prst="rect">
            <a:avLst/>
          </a:prstGeom>
          <a:noFill/>
        </p:spPr>
      </p:pic>
    </p:spTree>
  </p:cSld>
  <p:clrMapOvr>
    <a:masterClrMapping/>
  </p:clrMapOvr>
</p:sld>
</file>

<file path=ppt/theme/theme1.xml><?xml version="1.0" encoding="utf-8"?>
<a:theme xmlns:a="http://schemas.openxmlformats.org/drawingml/2006/main" name="Plaza">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12458</TotalTime>
  <Words>971</Words>
  <Application>Microsoft Office PowerPoint</Application>
  <PresentationFormat>On-screen Show (4:3)</PresentationFormat>
  <Paragraphs>125</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Plaza</vt:lpstr>
      <vt:lpstr>San Diego Coastal Rotary Club presents  a Mini International Trip  A partnership with Corazon de Vida </vt:lpstr>
      <vt:lpstr>Welcome!</vt:lpstr>
      <vt:lpstr>About Corazon de Vida</vt:lpstr>
      <vt:lpstr>About Casa de Los Niños</vt:lpstr>
      <vt:lpstr>About the Area Valle de Guadalupe</vt:lpstr>
      <vt:lpstr>What Will We Be Doing?</vt:lpstr>
      <vt:lpstr>Remodeled dorm Projects</vt:lpstr>
      <vt:lpstr>Existing Dorm Projects </vt:lpstr>
      <vt:lpstr>Existing Dorm Projects </vt:lpstr>
      <vt:lpstr>Bedroom Projects </vt:lpstr>
      <vt:lpstr>Where Will We Be Staying?</vt:lpstr>
      <vt:lpstr>How Much Will It Cost?</vt:lpstr>
      <vt:lpstr>Itinerary Saturday, August 27th</vt:lpstr>
      <vt:lpstr>Slide 14</vt:lpstr>
      <vt:lpstr>Can’t Come But Want to Contribute?</vt:lpstr>
      <vt:lpstr>Don’t Forget…</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Diego Coastal Rotary Club</dc:title>
  <dc:creator>Mari Pullen</dc:creator>
  <cp:lastModifiedBy>doc1</cp:lastModifiedBy>
  <cp:revision>215</cp:revision>
  <dcterms:created xsi:type="dcterms:W3CDTF">2013-08-28T06:38:36Z</dcterms:created>
  <dcterms:modified xsi:type="dcterms:W3CDTF">2016-06-23T17:11:39Z</dcterms:modified>
</cp:coreProperties>
</file>