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09" r:id="rId2"/>
    <p:sldId id="287" r:id="rId3"/>
    <p:sldId id="291" r:id="rId4"/>
    <p:sldId id="383" r:id="rId5"/>
    <p:sldId id="384" r:id="rId6"/>
    <p:sldId id="41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85" autoAdjust="0"/>
    <p:restoredTop sz="94660"/>
  </p:normalViewPr>
  <p:slideViewPr>
    <p:cSldViewPr snapToGrid="0">
      <p:cViewPr varScale="1">
        <p:scale>
          <a:sx n="66" d="100"/>
          <a:sy n="66" d="100"/>
        </p:scale>
        <p:origin x="9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9AFD7-DD8A-4906-9C11-44A35F677D5D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1C3B2-194D-42DE-BD49-533AA8EB5D1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42773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03A44-1B79-45F6-A8F3-CCA07DFD32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030B1E-6643-4B62-BF10-9BEDCA890C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A7666E-27A1-48FE-8D2B-5ED021FAF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205AB-087E-4755-ABE4-A1149425F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7F2EFA-28E8-4287-8E09-A8A9B3315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29115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CE831-D90F-47B2-A228-D62A221B6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71DD5C-77E0-4AEB-A1C4-301647A67F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CF0BA-BF36-46C4-9D8E-8234D1500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4C4D9-3594-4D22-84D1-929F26B85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B5506-E126-4D42-B5E5-C3CAAD0C9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63529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B1FE72-217A-42FE-95F6-2C40F546EF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0E8847-8537-49DD-ABCF-08D5E1F82D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94B42-FA49-486C-886E-7C691133E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2841C-B391-40B8-B8C7-A5D274832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738CF-7808-4805-AD78-369568464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21856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9E0B2-0A2D-436E-92DD-3E8799C07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7BCD7-8A1C-4217-B7D1-ACB126D09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2C8BB-CB60-4626-BA51-9E761735B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7917A-558B-4D7D-8B77-80089D9E9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C00F5-8E69-4295-B622-48BDC5FC4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22559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5D21E-0081-4B0E-976E-7725A2EF4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9BA8E7-B1D0-4F4E-8F2C-507513FD8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25462-9C92-44C7-8FE8-2D3089D71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2A590F-9922-44C5-911D-8A31C2728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7D751-E191-4F7F-989D-58FDCEEF8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48585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6F412-709B-4142-8E07-28A17BB3E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A6EBE-93E9-4408-8FF3-A0FE1F68AD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6E503D-7C3E-4C15-93AF-257A804BE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B6D8CC-DCF2-4AC0-B827-3D60E5C73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6C1E7E-D4E8-48CD-BCB0-5C2B3E311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0D2C4E-B50D-421B-98CD-D25A95132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1539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D556E-6CB5-4C68-9450-6864055B5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99E981-57EC-4B4B-AAC8-8F267F1A5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D3BF35-6E22-4B11-A4A5-238E9FF80A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130456-A526-43C3-90F1-1A00DAA0FC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ABD92D-A72B-4D53-8D8D-90316DAB3E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FE1DA3-4262-4B31-9606-F66E596E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41C1DF-EB46-4217-9DA7-CCC4B162F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05EC1F-4400-4582-A669-302234693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40505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A3812-B4CA-4D37-8707-500CCB370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663363-7A0F-43EE-8B84-A2EDDD758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3F65D2-768E-44A2-85C8-794D6BEC9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57F790-584C-4862-BED7-99685D562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87198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1DE447-27E8-409B-8BE4-D6B88C058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B20BA3-7A0B-4B3F-A4DF-E1B1FF974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28E33E-67A6-4D81-968D-E780C5DBF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47869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28AB3-013C-4426-AC3E-B1D07FF8D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8364F-9F8B-44E4-B212-819D1307E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C95D0-1CBF-4D69-9E10-F6FFA637AC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E5F527-CCAE-4D8A-B226-83A8BCDC9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AFF8D-894A-46EF-A953-6D51EA5BB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E9AEE5-DCC6-4380-9C23-F62416B86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1449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A5FCF-FF07-4DD6-89FE-C7E22CB06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FFCBB8-20D9-4AA3-B742-AA0FFCB185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C9DBE1-8CBA-4E42-98FC-D92C62FDA0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FBC1B-CE00-4F35-AC7D-0B2553FA6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FFB95E-CCA4-4534-8749-E2EDE150B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62342C-67CB-4823-85AB-7003E3CD3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45692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rgbClr val="990099">
                <a:alpha val="84000"/>
              </a:srgbClr>
            </a:gs>
            <a:gs pos="76000">
              <a:srgbClr val="990099">
                <a:alpha val="83000"/>
                <a:lumMod val="95000"/>
                <a:lumOff val="5000"/>
              </a:srgbClr>
            </a:gs>
            <a:gs pos="30000">
              <a:schemeClr val="bg1"/>
            </a:gs>
            <a:gs pos="100000">
              <a:srgbClr val="00B05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11AC48-2DC8-4CF2-9C69-D342278E7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2BA119-9038-4691-A898-5D6A04571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63DDF-1722-49DD-8DFE-BD550FBD5D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43FDA-D21B-4F29-95D9-A05F1E8E1D2E}" type="datetimeFigureOut">
              <a:rPr lang="en-ZA" smtClean="0"/>
              <a:t>2022/06/06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85ACA-95B6-4806-97FB-9D2BA4BABA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377E3-C54A-4A00-9BDF-94FFF408A3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5C24F-8144-4B73-B5C4-D148C74784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23637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KTUp6e-T0Q" TargetMode="Externa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E591146-C12C-4D7E-9352-9285A5CC4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83657"/>
            <a:ext cx="9144000" cy="4383313"/>
          </a:xfrm>
        </p:spPr>
        <p:txBody>
          <a:bodyPr>
            <a:normAutofit fontScale="90000"/>
          </a:bodyPr>
          <a:lstStyle/>
          <a:p>
            <a:r>
              <a:rPr lang="en-US" sz="8000" b="1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/>
            </a:r>
            <a:br>
              <a:rPr lang="en-US" sz="8000" b="1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</a:br>
            <a:r>
              <a:rPr lang="en-US" sz="8000" b="1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POETS </a:t>
            </a:r>
            <a:r>
              <a:rPr lang="en-US" sz="6600" b="1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/>
            </a:r>
            <a:br>
              <a:rPr lang="en-US" sz="6600" b="1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</a:br>
            <a:r>
              <a:rPr lang="en-US" sz="6600" b="1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Presidents </a:t>
            </a:r>
            <a:r>
              <a:rPr lang="en-US" sz="6600" b="1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&amp; </a:t>
            </a:r>
            <a:r>
              <a:rPr lang="en-US" sz="6600" b="1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Officers </a:t>
            </a:r>
            <a:r>
              <a:rPr lang="en-US" sz="6600" b="1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Elect Training </a:t>
            </a:r>
            <a:r>
              <a:rPr lang="en-US" sz="6600" b="1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Seminar 2022-2023</a:t>
            </a:r>
            <a:r>
              <a:rPr lang="en-US" sz="6600" b="1" dirty="0">
                <a:solidFill>
                  <a:srgbClr val="002060"/>
                </a:solidFill>
                <a:highlight>
                  <a:srgbClr val="990099"/>
                </a:highlight>
                <a:latin typeface="Bahnschrift SemiBold SemiConden" panose="020B0502040204020203" pitchFamily="34" charset="0"/>
              </a:rPr>
              <a:t/>
            </a:r>
            <a:br>
              <a:rPr lang="en-US" sz="6600" b="1" dirty="0">
                <a:solidFill>
                  <a:srgbClr val="002060"/>
                </a:solidFill>
                <a:highlight>
                  <a:srgbClr val="990099"/>
                </a:highlight>
                <a:latin typeface="Bahnschrift SemiBold SemiConden" panose="020B0502040204020203" pitchFamily="34" charset="0"/>
              </a:rPr>
            </a:br>
            <a:r>
              <a:rPr lang="en-US" sz="6600" b="1" dirty="0" smtClean="0">
                <a:solidFill>
                  <a:srgbClr val="002060"/>
                </a:solidFill>
                <a:highlight>
                  <a:srgbClr val="990099"/>
                </a:highlight>
                <a:latin typeface="Bahnschrift SemiBold SemiConden" panose="020B0502040204020203" pitchFamily="34" charset="0"/>
              </a:rPr>
              <a:t/>
            </a:r>
            <a:br>
              <a:rPr lang="en-US" sz="6600" b="1" dirty="0" smtClean="0">
                <a:solidFill>
                  <a:srgbClr val="002060"/>
                </a:solidFill>
                <a:highlight>
                  <a:srgbClr val="990099"/>
                </a:highlight>
                <a:latin typeface="Bahnschrift SemiBold SemiConden" panose="020B0502040204020203" pitchFamily="34" charset="0"/>
              </a:rPr>
            </a:br>
            <a:r>
              <a:rPr lang="en-ZA" sz="2000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Whatever </a:t>
            </a:r>
            <a:r>
              <a:rPr lang="en-ZA" sz="2000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your interactions within your Clubs – following this training – please bear </a:t>
            </a:r>
            <a:r>
              <a:rPr lang="en-ZA" sz="2000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in </a:t>
            </a:r>
            <a:r>
              <a:rPr lang="en-ZA" sz="2000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mind</a:t>
            </a:r>
            <a:r>
              <a:rPr lang="en-ZA" sz="2000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., </a:t>
            </a:r>
            <a:r>
              <a:rPr lang="en-ZA" sz="2000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/>
            </a:r>
            <a:br>
              <a:rPr lang="en-ZA" sz="2000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</a:br>
            <a:r>
              <a:rPr lang="en-ZA" sz="2000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what has been </a:t>
            </a:r>
            <a:r>
              <a:rPr lang="en-ZA" sz="2000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discuss and </a:t>
            </a:r>
            <a:r>
              <a:rPr lang="en-ZA" sz="2000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planned for at this POETS Session only </a:t>
            </a:r>
            <a:r>
              <a:rPr lang="en-ZA" sz="2000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takes effect on 1 July </a:t>
            </a:r>
            <a:r>
              <a:rPr lang="en-ZA" sz="2000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2022.</a:t>
            </a:r>
            <a:endParaRPr lang="en-ZA" sz="6600" b="1" dirty="0">
              <a:solidFill>
                <a:srgbClr val="002060"/>
              </a:solidFill>
              <a:highlight>
                <a:srgbClr val="990099"/>
              </a:highlight>
              <a:latin typeface="Bahnschrift SemiBold SemiConden" panose="020B05020402040202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BF39630-6DE6-401F-B699-8ADBAD03CB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07" t="18495"/>
          <a:stretch/>
        </p:blipFill>
        <p:spPr>
          <a:xfrm>
            <a:off x="478971" y="261257"/>
            <a:ext cx="2931886" cy="12945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4063F24-2DAA-451A-88B8-989AFE7B9CF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2506" y="261258"/>
            <a:ext cx="1294574" cy="1294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66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FBCB5-10BD-4899-8E2C-BC2777384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308" y="1640624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Together we can be better</a:t>
            </a:r>
            <a:endParaRPr lang="en-ZA" b="1" dirty="0">
              <a:solidFill>
                <a:srgbClr val="002060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0C257-A620-4D5B-B97E-C73E4186A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308" y="3292806"/>
            <a:ext cx="10911384" cy="2266165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Bahnschrift SemiBold" panose="020B0502040204020203" pitchFamily="34" charset="0"/>
              </a:rPr>
              <a:t>Communication </a:t>
            </a:r>
            <a:r>
              <a:rPr lang="en-US" sz="3600" dirty="0">
                <a:solidFill>
                  <a:srgbClr val="002060"/>
                </a:solidFill>
                <a:latin typeface="Bahnschrift SemiBold" panose="020B0502040204020203" pitchFamily="34" charset="0"/>
              </a:rPr>
              <a:t>and learning from each other makes us stronger as a </a:t>
            </a:r>
            <a:r>
              <a:rPr lang="en-US" sz="3600" dirty="0" smtClean="0">
                <a:solidFill>
                  <a:srgbClr val="002060"/>
                </a:solidFill>
                <a:latin typeface="Bahnschrift SemiBold" panose="020B0502040204020203" pitchFamily="34" charset="0"/>
              </a:rPr>
              <a:t>District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Bahnschrift SemiBold" panose="020B0502040204020203" pitchFamily="34" charset="0"/>
              </a:rPr>
              <a:t>Let’s share new ideas thoughts and suggestions</a:t>
            </a:r>
            <a:endParaRPr lang="en-US" sz="3600" dirty="0">
              <a:solidFill>
                <a:srgbClr val="002060"/>
              </a:solidFill>
              <a:latin typeface="Bahnschrift SemiBold" panose="020B0502040204020203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A0F8BD-7712-4C6F-A30E-9660CD2EA0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632" y="175856"/>
            <a:ext cx="3694280" cy="1057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41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4FADA-A672-452C-A954-25DE76C67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182" y="1162843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Public Image</a:t>
            </a:r>
            <a:endParaRPr lang="en-ZA" b="1" dirty="0">
              <a:solidFill>
                <a:srgbClr val="002060"/>
              </a:solidFill>
              <a:latin typeface="Bahnschrift SemiBold SemiConden" panose="020B0502040204020203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9EED69-E09C-40FA-8085-C21F1C322E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47" y="150914"/>
            <a:ext cx="3694280" cy="1057097"/>
          </a:xfrm>
          <a:prstGeom prst="rect">
            <a:avLst/>
          </a:prstGeom>
        </p:spPr>
      </p:pic>
      <p:pic>
        <p:nvPicPr>
          <p:cNvPr id="3082" name="Picture 10" descr="Social Media Icons Set Logo, Social Icons, Logo Icons, Media Icons PNG and  Vector with Transparent Background for Free Download">
            <a:extLst>
              <a:ext uri="{FF2B5EF4-FFF2-40B4-BE49-F238E27FC236}">
                <a16:creationId xmlns:a16="http://schemas.microsoft.com/office/drawing/2014/main" id="{375550DD-8596-4826-AD26-646961DF06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3623" y="150914"/>
            <a:ext cx="3376029" cy="3376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AA96DFA-E9FD-4479-87CD-D4AEE7F3F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22455"/>
            <a:ext cx="10515600" cy="3654508"/>
          </a:xfrm>
        </p:spPr>
        <p:txBody>
          <a:bodyPr>
            <a:normAutofit lnSpcReduction="10000"/>
          </a:bodyPr>
          <a:lstStyle/>
          <a:p>
            <a:r>
              <a:rPr lang="en-US" sz="3600" dirty="0">
                <a:solidFill>
                  <a:srgbClr val="002060"/>
                </a:solidFill>
              </a:rPr>
              <a:t>Appoint a PI person in your club</a:t>
            </a:r>
          </a:p>
          <a:p>
            <a:r>
              <a:rPr lang="en-US" sz="3600" dirty="0">
                <a:solidFill>
                  <a:srgbClr val="002060"/>
                </a:solidFill>
              </a:rPr>
              <a:t>Share the Brand on Social Media</a:t>
            </a:r>
          </a:p>
          <a:p>
            <a:r>
              <a:rPr lang="en-US" sz="3600" dirty="0">
                <a:solidFill>
                  <a:srgbClr val="002060"/>
                </a:solidFill>
              </a:rPr>
              <a:t>Share your stories with District PI committee</a:t>
            </a:r>
          </a:p>
          <a:p>
            <a:r>
              <a:rPr lang="en-US" sz="3600" dirty="0">
                <a:solidFill>
                  <a:srgbClr val="002060"/>
                </a:solidFill>
              </a:rPr>
              <a:t>Use the Rotary logo (correct logo)</a:t>
            </a:r>
          </a:p>
          <a:p>
            <a:r>
              <a:rPr lang="en-US" sz="3600" dirty="0">
                <a:solidFill>
                  <a:srgbClr val="002060"/>
                </a:solidFill>
              </a:rPr>
              <a:t>Be Brand Ambassadors -Represent Rotary</a:t>
            </a:r>
          </a:p>
          <a:p>
            <a:r>
              <a:rPr lang="en-US" sz="3600" dirty="0">
                <a:solidFill>
                  <a:srgbClr val="002060"/>
                </a:solidFill>
              </a:rPr>
              <a:t>Local Media in communities – meet the Editor. Weekly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2523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995F4-E79C-4133-AC95-3E2CC8D06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828" y="1438638"/>
            <a:ext cx="10480343" cy="88547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DEI (Diversity; Equity and Inclusion)</a:t>
            </a:r>
            <a:endParaRPr lang="en-ZA" b="1" dirty="0">
              <a:solidFill>
                <a:srgbClr val="002060"/>
              </a:solidFill>
              <a:latin typeface="Bahnschrift SemiBold SemiConden" panose="020B0502040204020203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415834-568A-4A7B-9DAB-A28941D5CD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47" y="150914"/>
            <a:ext cx="3694280" cy="1057097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4B234CB2-FE7C-487F-87DB-897E9298E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22455"/>
            <a:ext cx="10515600" cy="365450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2060"/>
                </a:solidFill>
              </a:rPr>
              <a:t>What is DEI?</a:t>
            </a:r>
          </a:p>
          <a:p>
            <a:r>
              <a:rPr lang="en-US" sz="3600" dirty="0">
                <a:solidFill>
                  <a:srgbClr val="002060"/>
                </a:solidFill>
              </a:rPr>
              <a:t>Internal Review – is your Club “open for business”</a:t>
            </a:r>
          </a:p>
          <a:p>
            <a:r>
              <a:rPr lang="en-US" sz="3600" dirty="0">
                <a:solidFill>
                  <a:srgbClr val="002060"/>
                </a:solidFill>
              </a:rPr>
              <a:t>Include </a:t>
            </a:r>
            <a:r>
              <a:rPr lang="en-US" sz="3600" dirty="0" smtClean="0">
                <a:solidFill>
                  <a:srgbClr val="002060"/>
                </a:solidFill>
              </a:rPr>
              <a:t>Portfolio </a:t>
            </a:r>
            <a:r>
              <a:rPr lang="en-US" sz="3600" dirty="0">
                <a:solidFill>
                  <a:srgbClr val="002060"/>
                </a:solidFill>
              </a:rPr>
              <a:t>at Board level</a:t>
            </a:r>
          </a:p>
          <a:p>
            <a:r>
              <a:rPr lang="en-US" sz="3600" dirty="0">
                <a:solidFill>
                  <a:srgbClr val="002060"/>
                </a:solidFill>
              </a:rPr>
              <a:t>Invite </a:t>
            </a:r>
            <a:r>
              <a:rPr lang="en-US" sz="3600" dirty="0" smtClean="0">
                <a:solidFill>
                  <a:srgbClr val="002060"/>
                </a:solidFill>
              </a:rPr>
              <a:t>Experts </a:t>
            </a:r>
            <a:r>
              <a:rPr lang="en-US" sz="3600" dirty="0">
                <a:solidFill>
                  <a:srgbClr val="002060"/>
                </a:solidFill>
              </a:rPr>
              <a:t>to “assist” e.g. Jeremy Opperman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7493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995F4-E79C-4133-AC95-3E2CC8D06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457" y="1473959"/>
            <a:ext cx="10480343" cy="88547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  <a:latin typeface="Bahnschrift SemiBold SemiConden" panose="020B0502040204020203" pitchFamily="34" charset="0"/>
              </a:rPr>
              <a:t>Rotary, Rotaract and Inter- Club</a:t>
            </a:r>
            <a:endParaRPr lang="en-ZA" b="1" dirty="0">
              <a:solidFill>
                <a:srgbClr val="002060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6CCBC-1610-4948-BF31-CCFE41510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5594" y="2715903"/>
            <a:ext cx="10098206" cy="3991183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Work with other clubs ….learn from each other.</a:t>
            </a:r>
            <a:endParaRPr lang="en-ZA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Team work always wins….</a:t>
            </a:r>
            <a:endParaRPr lang="en-ZA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Arrange “inter-club” socials….where you can bring together clubs in your area to connect. Ask your AG to assist you in planning this.</a:t>
            </a:r>
            <a:endParaRPr lang="en-ZA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Remember to “raid’ other clubs.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Connecting is </a:t>
            </a:r>
            <a:r>
              <a:rPr lang="en-US" dirty="0" smtClean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important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415834-568A-4A7B-9DAB-A28941D5CD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47" y="150914"/>
            <a:ext cx="3694280" cy="1057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22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93925"/>
            <a:ext cx="12192000" cy="1325563"/>
          </a:xfrm>
        </p:spPr>
        <p:txBody>
          <a:bodyPr/>
          <a:lstStyle/>
          <a:p>
            <a:pPr algn="ctr"/>
            <a:r>
              <a:rPr lang="en-ZA" b="1" dirty="0" smtClean="0">
                <a:solidFill>
                  <a:srgbClr val="002060"/>
                </a:solidFill>
                <a:latin typeface="+mn-lt"/>
              </a:rPr>
              <a:t>Video  -  Sharing the Four-Way-Test</a:t>
            </a:r>
            <a:endParaRPr lang="en-ZA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0B8C9D-04A2-4EEA-986D-8873288975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061" y="165428"/>
            <a:ext cx="3694280" cy="1057097"/>
          </a:xfrm>
          <a:prstGeom prst="rect">
            <a:avLst/>
          </a:prstGeom>
        </p:spPr>
      </p:pic>
      <p:sp>
        <p:nvSpPr>
          <p:cNvPr id="4" name="Rounded Rectangle 3">
            <a:hlinkClick r:id="rId3"/>
          </p:cNvPr>
          <p:cNvSpPr/>
          <p:nvPr/>
        </p:nvSpPr>
        <p:spPr>
          <a:xfrm>
            <a:off x="4216400" y="4300623"/>
            <a:ext cx="3759200" cy="1494971"/>
          </a:xfrm>
          <a:prstGeom prst="roundRect">
            <a:avLst>
              <a:gd name="adj" fmla="val 38997"/>
            </a:avLst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Click Here for</a:t>
            </a:r>
          </a:p>
          <a:p>
            <a:pPr algn="ctr"/>
            <a:r>
              <a:rPr lang="en-Z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Video</a:t>
            </a:r>
            <a:endParaRPr lang="en-Z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41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8638</TotalTime>
  <Words>225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Bahnschrift SemiBold</vt:lpstr>
      <vt:lpstr>Bahnschrift SemiBold SemiConden</vt:lpstr>
      <vt:lpstr>Calibri</vt:lpstr>
      <vt:lpstr>Calibri Light</vt:lpstr>
      <vt:lpstr>Symbol</vt:lpstr>
      <vt:lpstr>Times New Roman</vt:lpstr>
      <vt:lpstr>Office Theme</vt:lpstr>
      <vt:lpstr> POETS  Presidents &amp; Officers Elect Training Seminar 2022-2023  Whatever your interactions within your Clubs – following this training – please bear in mind.,  what has been discuss and planned for at this POETS Session only takes effect on 1 July 2022.</vt:lpstr>
      <vt:lpstr>Together we can be better</vt:lpstr>
      <vt:lpstr>Public Image</vt:lpstr>
      <vt:lpstr>DEI (Diversity; Equity and Inclusion)</vt:lpstr>
      <vt:lpstr>Rotary, Rotaract and Inter- Club</vt:lpstr>
      <vt:lpstr>Video  -  Sharing the Four-Way-Test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 AREAS FOR SUCCESS</dc:title>
  <dc:creator>Tracey Wilson</dc:creator>
  <cp:lastModifiedBy>JJ</cp:lastModifiedBy>
  <cp:revision>111</cp:revision>
  <dcterms:created xsi:type="dcterms:W3CDTF">2022-02-07T11:48:43Z</dcterms:created>
  <dcterms:modified xsi:type="dcterms:W3CDTF">2022-06-05T23:47:04Z</dcterms:modified>
</cp:coreProperties>
</file>