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8" r:id="rId2"/>
    <p:sldId id="411" r:id="rId3"/>
    <p:sldId id="343" r:id="rId4"/>
    <p:sldId id="344" r:id="rId5"/>
    <p:sldId id="345" r:id="rId6"/>
    <p:sldId id="346" r:id="rId7"/>
    <p:sldId id="347" r:id="rId8"/>
    <p:sldId id="348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Again – let’s recap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06A44-4055-49AC-8866-411F34255F71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9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11" Type="http://schemas.openxmlformats.org/officeDocument/2006/relationships/image" Target="../media/image14.jpe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place03@gmail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ey@iafrica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elene@erasteer.co.z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PF2MBS20zA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0B10-04E4-4BA9-AA65-95D19B71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9088"/>
            <a:ext cx="12192000" cy="1325563"/>
          </a:xfrm>
        </p:spPr>
        <p:txBody>
          <a:bodyPr/>
          <a:lstStyle/>
          <a:p>
            <a:r>
              <a:rPr lang="en-ZA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    Session </a:t>
            </a:r>
            <a:r>
              <a:rPr lang="en-ZA" dirty="0">
                <a:solidFill>
                  <a:srgbClr val="002060"/>
                </a:solidFill>
                <a:latin typeface="Bahnschrift SemiBold" panose="020B0502040204020203" pitchFamily="34" charset="0"/>
              </a:rPr>
              <a:t>2: Learning Objectives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7E6CB-D721-43DE-964F-BC7174C95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06" y="0"/>
            <a:ext cx="3455781" cy="988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D61997-3313-4A59-A5E0-84C7A2CECC79}"/>
              </a:ext>
            </a:extLst>
          </p:cNvPr>
          <p:cNvSpPr txBox="1"/>
          <p:nvPr/>
        </p:nvSpPr>
        <p:spPr>
          <a:xfrm>
            <a:off x="609600" y="1810714"/>
            <a:ext cx="1094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800" b="1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Getting to Know the </a:t>
            </a: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District Support Structure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Understand the RI Brand and how it should be used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How to 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Grow….</a:t>
            </a:r>
          </a:p>
          <a:p>
            <a:endParaRPr lang="en-ZA" sz="12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The importance of The Rotary Foundation and how your </a:t>
            </a:r>
            <a:r>
              <a:rPr lang="en-ZA" sz="2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Club </a:t>
            </a:r>
            <a:r>
              <a:rPr lang="en-ZA" sz="2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benefits</a:t>
            </a:r>
            <a:r>
              <a:rPr lang="en-ZA" sz="2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311214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b="1" dirty="0" smtClean="0">
                <a:solidFill>
                  <a:srgbClr val="002060"/>
                </a:solidFill>
              </a:rPr>
              <a:t>The Rotary Foundation</a:t>
            </a:r>
            <a:endParaRPr lang="en-ZA" sz="4400" b="1" dirty="0">
              <a:solidFill>
                <a:srgbClr val="002060"/>
              </a:solidFill>
            </a:endParaRPr>
          </a:p>
        </p:txBody>
      </p:sp>
      <p:pic>
        <p:nvPicPr>
          <p:cNvPr id="4" name="Picture 6" descr="Inter-Country Committee : Canada | Rotary District 9350">
            <a:extLst>
              <a:ext uri="{FF2B5EF4-FFF2-40B4-BE49-F238E27FC236}">
                <a16:creationId xmlns:a16="http://schemas.microsoft.com/office/drawing/2014/main" id="{11851A85-CF20-4011-93A5-E6877A61C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867" y="2548665"/>
            <a:ext cx="1996265" cy="262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4E3AA1-5AE8-4884-AC95-E20601167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88" y="182837"/>
            <a:ext cx="3670223" cy="10502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97867" y="5382802"/>
            <a:ext cx="2145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+mj-lt"/>
              </a:rPr>
              <a:t>Helene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Visser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17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86" y="334898"/>
            <a:ext cx="2458979" cy="4579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4498C8-C9CE-40F5-A6DD-7F9D0809B97A}"/>
              </a:ext>
            </a:extLst>
          </p:cNvPr>
          <p:cNvSpPr txBox="1"/>
          <p:nvPr/>
        </p:nvSpPr>
        <p:spPr>
          <a:xfrm>
            <a:off x="2280357" y="440218"/>
            <a:ext cx="7084286" cy="4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FOUNDATION  TEAM  – POETS – 26</a:t>
            </a:r>
            <a:r>
              <a:rPr lang="en-US" sz="2400" baseline="30000" dirty="0"/>
              <a:t>th</a:t>
            </a:r>
            <a:r>
              <a:rPr lang="en-US" sz="2400" dirty="0"/>
              <a:t> March 2022</a:t>
            </a:r>
            <a:endParaRPr lang="en-ZA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8004EF-FE94-4458-8191-85205ADB3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344" y="1073391"/>
            <a:ext cx="1604820" cy="209188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F30814-68A2-4FFF-A826-F1EB602413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309" y="1044486"/>
            <a:ext cx="1518892" cy="20918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F02B715-56DB-44C8-9E1F-0DEA74B92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64" y="4031774"/>
            <a:ext cx="1666403" cy="2055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9578B0-B5F7-4934-9F38-90E31EB55D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31" y="4037034"/>
            <a:ext cx="1856110" cy="20576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AD674F9-3E89-406B-81B5-F4D8A38510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54" y="4032197"/>
            <a:ext cx="1966983" cy="206496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982229-63CB-466E-820D-D9A12FB0AD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046" y="4034613"/>
            <a:ext cx="1755211" cy="205272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F20652D-C4D3-409E-A013-0F9247A8822B}"/>
              </a:ext>
            </a:extLst>
          </p:cNvPr>
          <p:cNvSpPr txBox="1"/>
          <p:nvPr/>
        </p:nvSpPr>
        <p:spPr>
          <a:xfrm>
            <a:off x="587022" y="3208606"/>
            <a:ext cx="250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Helène Visser – District Rotary Foundation Chair</a:t>
            </a:r>
            <a:endParaRPr lang="en-ZA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3ACFAF-B4D6-44CE-85F3-C176E456FD35}"/>
              </a:ext>
            </a:extLst>
          </p:cNvPr>
          <p:cNvSpPr txBox="1"/>
          <p:nvPr/>
        </p:nvSpPr>
        <p:spPr>
          <a:xfrm>
            <a:off x="3635022" y="3303778"/>
            <a:ext cx="20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DGE Tracey Wilson</a:t>
            </a:r>
            <a:endParaRPr lang="en-Z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9C09E-1223-4855-A8B1-445AF6842070}"/>
              </a:ext>
            </a:extLst>
          </p:cNvPr>
          <p:cNvSpPr txBox="1"/>
          <p:nvPr/>
        </p:nvSpPr>
        <p:spPr>
          <a:xfrm>
            <a:off x="6299270" y="3165278"/>
            <a:ext cx="207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Peter Hugo - District </a:t>
            </a:r>
          </a:p>
          <a:p>
            <a:pPr algn="ctr"/>
            <a:r>
              <a:rPr lang="en-US" dirty="0"/>
              <a:t>Grants Co-</a:t>
            </a:r>
            <a:r>
              <a:rPr lang="en-US" dirty="0" err="1"/>
              <a:t>ordinator</a:t>
            </a:r>
            <a:endParaRPr lang="en-ZA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5CA517-C505-43F4-AC1C-2FA7432B5263}"/>
              </a:ext>
            </a:extLst>
          </p:cNvPr>
          <p:cNvSpPr txBox="1"/>
          <p:nvPr/>
        </p:nvSpPr>
        <p:spPr>
          <a:xfrm>
            <a:off x="8741250" y="3141219"/>
            <a:ext cx="309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Casper Kruger – Annual &amp; Permanent Fund Contributions</a:t>
            </a:r>
            <a:endParaRPr lang="en-ZA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539C9C-0869-43BD-8AD2-45209E75EC4B}"/>
              </a:ext>
            </a:extLst>
          </p:cNvPr>
          <p:cNvSpPr txBox="1"/>
          <p:nvPr/>
        </p:nvSpPr>
        <p:spPr>
          <a:xfrm>
            <a:off x="750408" y="6192656"/>
            <a:ext cx="21448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Carl– Heinz Duisberg – International &amp; ICC</a:t>
            </a:r>
            <a:endParaRPr lang="en-ZA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021753-3999-4809-AE85-5023431F089F}"/>
              </a:ext>
            </a:extLst>
          </p:cNvPr>
          <p:cNvSpPr txBox="1"/>
          <p:nvPr/>
        </p:nvSpPr>
        <p:spPr>
          <a:xfrm>
            <a:off x="2932657" y="6232793"/>
            <a:ext cx="18790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Janey Ball – Polio Plus</a:t>
            </a:r>
            <a:endParaRPr lang="en-ZA" sz="15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4E6115-66FA-49E6-8673-9793C45FDC30}"/>
              </a:ext>
            </a:extLst>
          </p:cNvPr>
          <p:cNvSpPr txBox="1"/>
          <p:nvPr/>
        </p:nvSpPr>
        <p:spPr>
          <a:xfrm>
            <a:off x="5201940" y="6177843"/>
            <a:ext cx="1788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      Mike Walwyn – </a:t>
            </a:r>
          </a:p>
          <a:p>
            <a:r>
              <a:rPr lang="en-US" sz="1500" dirty="0"/>
              <a:t>Peace Scholarships </a:t>
            </a:r>
            <a:endParaRPr lang="en-ZA" sz="15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F0EFBA-7A94-4252-B8D7-BF31A445960C}"/>
              </a:ext>
            </a:extLst>
          </p:cNvPr>
          <p:cNvSpPr txBox="1"/>
          <p:nvPr/>
        </p:nvSpPr>
        <p:spPr>
          <a:xfrm>
            <a:off x="7437847" y="6167880"/>
            <a:ext cx="19267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          Joke Young – </a:t>
            </a:r>
          </a:p>
          <a:p>
            <a:r>
              <a:rPr lang="en-US" sz="1500" dirty="0"/>
              <a:t>Incoming Scholarships</a:t>
            </a:r>
            <a:endParaRPr lang="en-ZA" sz="15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1A4A23-49D7-44C8-AF3A-CEAFBCF48301}"/>
              </a:ext>
            </a:extLst>
          </p:cNvPr>
          <p:cNvSpPr txBox="1"/>
          <p:nvPr/>
        </p:nvSpPr>
        <p:spPr>
          <a:xfrm>
            <a:off x="9509083" y="6192656"/>
            <a:ext cx="2373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Monique Stuart-Fox – (VTT)                     Vocational Training Teams</a:t>
            </a:r>
            <a:endParaRPr lang="en-ZA" sz="1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C1F43D-E28F-49BB-BD7D-D955932111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976" y="4031775"/>
            <a:ext cx="1980786" cy="20628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305E40-4C26-484D-A0B8-F8CB9E9E59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92" y="1033815"/>
            <a:ext cx="1910660" cy="2117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5E9901-93B7-487E-9CBA-56101A5A98B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770" y="1047440"/>
            <a:ext cx="2054048" cy="21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86" y="334898"/>
            <a:ext cx="2458979" cy="4579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2EAD77-48FA-4BE3-9E50-380C07BCEAA0}"/>
              </a:ext>
            </a:extLst>
          </p:cNvPr>
          <p:cNvSpPr txBox="1"/>
          <p:nvPr/>
        </p:nvSpPr>
        <p:spPr>
          <a:xfrm>
            <a:off x="711200" y="2496628"/>
            <a:ext cx="1078088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Rotary Foundation is totally </a:t>
            </a:r>
            <a:r>
              <a:rPr lang="en-US" b="1" dirty="0"/>
              <a:t>dependent on financial gifts from Rotarians and Rotary Clubs, </a:t>
            </a:r>
            <a:r>
              <a:rPr lang="en-US" dirty="0"/>
              <a:t>to be able to help </a:t>
            </a:r>
            <a:r>
              <a:rPr lang="en-US" b="1" dirty="0"/>
              <a:t>finance Global Grants and District Grants</a:t>
            </a:r>
            <a:r>
              <a:rPr lang="en-US" dirty="0"/>
              <a:t>.        Each year our District Governor invites Rotary Clubs to ‘give’ to the Rotary Foundation as the </a:t>
            </a:r>
            <a:r>
              <a:rPr lang="en-US" b="1" dirty="0"/>
              <a:t>funds received by the Annual Fund </a:t>
            </a:r>
            <a:r>
              <a:rPr lang="en-US" dirty="0"/>
              <a:t>from a District, is </a:t>
            </a:r>
            <a:r>
              <a:rPr lang="en-US" b="1" dirty="0"/>
              <a:t>invested for 3 years so that 50% </a:t>
            </a:r>
            <a:r>
              <a:rPr lang="en-US" dirty="0"/>
              <a:t>(minus a 5% admin fee), of the Capital raised by the Clubs, </a:t>
            </a:r>
            <a:r>
              <a:rPr lang="en-US" b="1" dirty="0"/>
              <a:t>comes back to the Rotary District as DDF (District Designated Funds) and the other half goes to the World Fund</a:t>
            </a:r>
            <a:r>
              <a:rPr lang="en-US" dirty="0"/>
              <a:t>.       </a:t>
            </a:r>
            <a:r>
              <a:rPr lang="en-US" b="1" dirty="0"/>
              <a:t>All Rotary Clubs </a:t>
            </a:r>
            <a:r>
              <a:rPr lang="en-US" dirty="0"/>
              <a:t>in our District may apply for a Global Grant to fund their </a:t>
            </a:r>
            <a:r>
              <a:rPr lang="en-US" dirty="0" err="1"/>
              <a:t>favourite</a:t>
            </a:r>
            <a:r>
              <a:rPr lang="en-US" dirty="0"/>
              <a:t> project and may request a contribution of </a:t>
            </a:r>
            <a:r>
              <a:rPr lang="en-US" b="1" dirty="0"/>
              <a:t>$2,500 from District </a:t>
            </a:r>
            <a:r>
              <a:rPr lang="en-US" dirty="0"/>
              <a:t>towards their project.    </a:t>
            </a:r>
            <a:r>
              <a:rPr lang="en-US" b="1" dirty="0"/>
              <a:t>It is important that each club makes a donation every year, no matter how small!!</a:t>
            </a:r>
          </a:p>
          <a:p>
            <a:r>
              <a:rPr lang="en-US" b="1" dirty="0"/>
              <a:t>To date (23</a:t>
            </a:r>
            <a:r>
              <a:rPr lang="en-US" b="1" baseline="30000" dirty="0"/>
              <a:t>rd</a:t>
            </a:r>
            <a:r>
              <a:rPr lang="en-US" b="1" dirty="0"/>
              <a:t> March 2022), 19 Rotary Clubs in our District raised $22,511 (equating R341,277) &amp; 9 Rotary Clubs raised $1,825-98 (equating R27,682) for Polio Plus.</a:t>
            </a:r>
          </a:p>
          <a:p>
            <a:endParaRPr lang="en-US" dirty="0"/>
          </a:p>
          <a:p>
            <a:r>
              <a:rPr lang="en-US" dirty="0"/>
              <a:t>On the 23</a:t>
            </a:r>
            <a:r>
              <a:rPr lang="en-US" baseline="30000" dirty="0"/>
              <a:t>rd</a:t>
            </a:r>
            <a:r>
              <a:rPr lang="en-US" dirty="0"/>
              <a:t> March I celebrated my 75</a:t>
            </a:r>
            <a:r>
              <a:rPr lang="en-US" baseline="30000" dirty="0"/>
              <a:t>th</a:t>
            </a:r>
            <a:r>
              <a:rPr lang="en-US" dirty="0"/>
              <a:t> birthday.    I invited a few friends to my home to celebrate with me and asked that they rather give a donation for the Rotary Foundation instead of buying me a present.     My friends have been so very generous and we were able to raise R45,000 for the Rotary Foundation.    </a:t>
            </a:r>
            <a:r>
              <a:rPr lang="en-US" dirty="0" err="1"/>
              <a:t>Blouberg</a:t>
            </a:r>
            <a:r>
              <a:rPr lang="en-US" dirty="0"/>
              <a:t> RC &amp; D9350 will both be acknowledged.    I invite all Rotarians to do something similar?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C565D9-4041-4769-A078-241264CFF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05" y="416680"/>
            <a:ext cx="1700225" cy="17697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03EEF7-3F81-4D21-9406-1A337866935C}"/>
              </a:ext>
            </a:extLst>
          </p:cNvPr>
          <p:cNvSpPr txBox="1"/>
          <p:nvPr/>
        </p:nvSpPr>
        <p:spPr>
          <a:xfrm>
            <a:off x="7991061" y="6523101"/>
            <a:ext cx="384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DRFC – Helène Visser – 26th March 2022</a:t>
            </a:r>
            <a:endParaRPr lang="en-ZA" sz="16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3EC6FE-40F7-45EE-8E91-4DE2EBBE10DE}"/>
              </a:ext>
            </a:extLst>
          </p:cNvPr>
          <p:cNvSpPr txBox="1"/>
          <p:nvPr/>
        </p:nvSpPr>
        <p:spPr>
          <a:xfrm>
            <a:off x="2620375" y="808447"/>
            <a:ext cx="6336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Rotary Foundation </a:t>
            </a:r>
          </a:p>
          <a:p>
            <a:pPr algn="ctr"/>
            <a:r>
              <a:rPr lang="en-US" sz="2800" b="1" dirty="0"/>
              <a:t>Is the lifeline to all successful Global Grants &amp; District Grants 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14151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86" y="334898"/>
            <a:ext cx="2458979" cy="4579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0B763A-3120-4C9A-9D24-219203B61BE8}"/>
              </a:ext>
            </a:extLst>
          </p:cNvPr>
          <p:cNvSpPr txBox="1"/>
          <p:nvPr/>
        </p:nvSpPr>
        <p:spPr>
          <a:xfrm>
            <a:off x="206734" y="1316082"/>
            <a:ext cx="1168611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invite t</a:t>
            </a:r>
            <a:r>
              <a:rPr lang="en-US" sz="1800" dirty="0"/>
              <a:t>he Rotary Club President, the Rotary club Foundation Chair and the club members, to log onto the </a:t>
            </a:r>
            <a:r>
              <a:rPr lang="en-US" sz="1800" b="1" dirty="0" err="1"/>
              <a:t>MyRotary</a:t>
            </a:r>
            <a:r>
              <a:rPr lang="en-US" sz="1800" b="1" dirty="0"/>
              <a:t> Learning Centre and to complete the Rotary Foundation training for Clubs.</a:t>
            </a:r>
          </a:p>
          <a:p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Each year, every Rotary Club has to </a:t>
            </a:r>
            <a:r>
              <a:rPr lang="en-US" sz="1800" b="1" dirty="0"/>
              <a:t>sign a MOU (Memorandum of Understanding) </a:t>
            </a:r>
            <a:r>
              <a:rPr lang="en-US" sz="1800" dirty="0"/>
              <a:t>and one or more club  members </a:t>
            </a:r>
            <a:r>
              <a:rPr lang="en-US" sz="1800" b="1" dirty="0"/>
              <a:t>have to attend The Rotary Foundation Training Seminar, which will then qualify the respective Rotary Club to be able to apply for a Global Grant.    </a:t>
            </a:r>
            <a:r>
              <a:rPr lang="en-US" b="1" dirty="0"/>
              <a:t>(The DG, the Foundation Chair and the DGE have to do the on-line Foundation training course so as to qualify the District).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All Global Grant applications have to align with one of the 7 Areas of Focus.</a:t>
            </a:r>
            <a:endParaRPr lang="en-US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Each Global Grant application amount </a:t>
            </a:r>
            <a:r>
              <a:rPr lang="en-US" b="1" dirty="0"/>
              <a:t>has to be</a:t>
            </a:r>
            <a:r>
              <a:rPr lang="en-US" sz="1800" b="1" dirty="0"/>
              <a:t> </a:t>
            </a:r>
            <a:r>
              <a:rPr lang="en-US" b="1" dirty="0"/>
              <a:t>for a minimum of </a:t>
            </a:r>
            <a:r>
              <a:rPr lang="en-US" sz="1800" b="1" dirty="0"/>
              <a:t>US$30,000.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A maximum of $2500 DDF funds may be requested from D9350 for each Global Grant application.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Please apply for DDF in writing to Peter Hugo (</a:t>
            </a:r>
            <a:r>
              <a:rPr lang="en-US" sz="1800" b="1" dirty="0">
                <a:hlinkClick r:id="rId3"/>
              </a:rPr>
              <a:t>peterplace03@gmail.com</a:t>
            </a:r>
            <a:r>
              <a:rPr lang="en-US" sz="1800" b="1" dirty="0"/>
              <a:t>) at the District office, with an explanation of your project as well as the value thereof.    Your application will be submitted to a committee for final approval.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Once your Global Grant has been approved, </a:t>
            </a:r>
            <a:r>
              <a:rPr lang="en-US" b="1" dirty="0"/>
              <a:t>the Rotary Club has a full</a:t>
            </a:r>
            <a:r>
              <a:rPr lang="en-US" sz="1800" b="1" dirty="0"/>
              <a:t> year to complete the project and to send a report to RI.    If incomplete, please do a progress report.  Please do this timeously – at least 2 weeks before due date!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If not done, then NO other GG applications for both Districts involved, will be approved.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A final report has to be submitted within 2 months after completion of the Global Grant.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0D633-1EFE-41E0-A324-849CFA6F8D69}"/>
              </a:ext>
            </a:extLst>
          </p:cNvPr>
          <p:cNvSpPr txBox="1"/>
          <p:nvPr/>
        </p:nvSpPr>
        <p:spPr>
          <a:xfrm>
            <a:off x="2077154" y="792861"/>
            <a:ext cx="694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GLOBAL  GRANTS</a:t>
            </a:r>
            <a:endParaRPr lang="en-ZA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C0542-3E33-4965-9532-646FD752BB9D}"/>
              </a:ext>
            </a:extLst>
          </p:cNvPr>
          <p:cNvSpPr txBox="1"/>
          <p:nvPr/>
        </p:nvSpPr>
        <p:spPr>
          <a:xfrm>
            <a:off x="8229599" y="6488668"/>
            <a:ext cx="4035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DRFC – Helène Visser – 26th March 2022</a:t>
            </a:r>
            <a:endParaRPr lang="en-ZA" sz="1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6BC621-E0E5-4342-A87C-02C30BD6B9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75" y="192280"/>
            <a:ext cx="1409026" cy="1135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2F1814-CBF3-47A1-8C76-C403284E33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464" y="3142587"/>
            <a:ext cx="1409026" cy="113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86" y="334898"/>
            <a:ext cx="2458979" cy="4579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0BD718-2463-41A2-8038-97BD0F738977}"/>
              </a:ext>
            </a:extLst>
          </p:cNvPr>
          <p:cNvSpPr txBox="1"/>
          <p:nvPr/>
        </p:nvSpPr>
        <p:spPr>
          <a:xfrm>
            <a:off x="1009816" y="1463040"/>
            <a:ext cx="106194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Peter Hugo will send ou</a:t>
            </a:r>
            <a:r>
              <a:rPr lang="en-US" b="1" dirty="0"/>
              <a:t>t the </a:t>
            </a:r>
            <a:r>
              <a:rPr lang="en-US" sz="1800" b="1" dirty="0"/>
              <a:t>District Grant applications during </a:t>
            </a:r>
            <a:r>
              <a:rPr lang="en-US" b="1" dirty="0"/>
              <a:t>April 2022.    </a:t>
            </a:r>
          </a:p>
          <a:p>
            <a:r>
              <a:rPr lang="en-US" b="1" dirty="0"/>
              <a:t>Completed applications </a:t>
            </a:r>
            <a:r>
              <a:rPr lang="en-US" sz="1800" dirty="0"/>
              <a:t>to be submitted to Peter by the </a:t>
            </a:r>
            <a:r>
              <a:rPr lang="en-US" sz="1800" b="1" dirty="0"/>
              <a:t>31</a:t>
            </a:r>
            <a:r>
              <a:rPr lang="en-US" sz="1800" b="1" baseline="30000" dirty="0"/>
              <a:t>st</a:t>
            </a:r>
            <a:r>
              <a:rPr lang="en-US" sz="1800" b="1" dirty="0"/>
              <a:t> May 2022 together with quotes.      </a:t>
            </a:r>
          </a:p>
          <a:p>
            <a:r>
              <a:rPr lang="en-US" sz="1800" b="1" dirty="0"/>
              <a:t>No application will be approved if there is no involvement from the Rotary Club and its members.</a:t>
            </a:r>
          </a:p>
          <a:p>
            <a:endParaRPr lang="en-US" sz="1800" b="1" dirty="0"/>
          </a:p>
          <a:p>
            <a:r>
              <a:rPr lang="en-US" b="1" dirty="0"/>
              <a:t>Rotaract Clubs may also apply.     This has to be done under the supervision of the sponsor Rotary Club.</a:t>
            </a:r>
          </a:p>
          <a:p>
            <a:endParaRPr lang="en-US" sz="1800" b="1" dirty="0"/>
          </a:p>
          <a:p>
            <a:r>
              <a:rPr lang="en-US" sz="1800" b="1" dirty="0"/>
              <a:t>Club tax affairs must be in order for both the Rotary Club and the Rotaract Club</a:t>
            </a:r>
            <a:r>
              <a:rPr lang="en-US" sz="1800" dirty="0"/>
              <a:t>!  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r>
              <a:rPr lang="en-US" sz="1800" dirty="0"/>
              <a:t>If you are not </a:t>
            </a:r>
            <a:r>
              <a:rPr lang="en-US" sz="1800" b="1" dirty="0"/>
              <a:t>registered with SARS</a:t>
            </a:r>
            <a:r>
              <a:rPr lang="en-US" sz="1800" dirty="0"/>
              <a:t>, please contact </a:t>
            </a:r>
            <a:r>
              <a:rPr lang="en-US" sz="1800" b="1" dirty="0"/>
              <a:t>Tony Butcher (District Treasurer)</a:t>
            </a:r>
            <a:r>
              <a:rPr lang="en-US" sz="1800" dirty="0"/>
              <a:t> for assistance.      </a:t>
            </a:r>
          </a:p>
          <a:p>
            <a:r>
              <a:rPr lang="en-US" sz="1800" dirty="0"/>
              <a:t>Once registered with SARS, also register as a </a:t>
            </a:r>
            <a:r>
              <a:rPr lang="en-US" sz="1800" b="1" dirty="0"/>
              <a:t>PBO.</a:t>
            </a:r>
          </a:p>
          <a:p>
            <a:endParaRPr lang="en-US" sz="1800" dirty="0"/>
          </a:p>
          <a:p>
            <a:r>
              <a:rPr lang="en-US" sz="1800" b="1" dirty="0"/>
              <a:t>Preference</a:t>
            </a:r>
            <a:r>
              <a:rPr lang="en-US" sz="1800" dirty="0"/>
              <a:t> will be given to </a:t>
            </a:r>
            <a:r>
              <a:rPr lang="en-US" sz="1800" b="1" dirty="0"/>
              <a:t>District Grant applications </a:t>
            </a:r>
            <a:r>
              <a:rPr lang="en-US" sz="1800" dirty="0"/>
              <a:t>from </a:t>
            </a:r>
            <a:r>
              <a:rPr lang="en-US" sz="1800" b="1" dirty="0"/>
              <a:t>Rotary Clubs who contributed to the Foundation.</a:t>
            </a:r>
          </a:p>
          <a:p>
            <a:r>
              <a:rPr lang="en-US" dirty="0"/>
              <a:t>The M</a:t>
            </a:r>
            <a:r>
              <a:rPr lang="en-US" sz="1800" dirty="0"/>
              <a:t>aximum amount allowed per District Grant application is </a:t>
            </a:r>
            <a:r>
              <a:rPr lang="en-US" sz="1800" b="1" dirty="0"/>
              <a:t>R20,000</a:t>
            </a:r>
            <a:r>
              <a:rPr lang="en-US" sz="1800" dirty="0"/>
              <a:t>. </a:t>
            </a:r>
          </a:p>
          <a:p>
            <a:r>
              <a:rPr lang="en-US" sz="1800" b="1" dirty="0"/>
              <a:t>The District Grant Report,</a:t>
            </a:r>
            <a:r>
              <a:rPr lang="en-US" sz="1800" dirty="0"/>
              <a:t> regardless whether the project has been completed or not, has to be submitted to Peter Hugo by </a:t>
            </a:r>
            <a:r>
              <a:rPr lang="en-US" sz="1800" b="1" dirty="0"/>
              <a:t>31</a:t>
            </a:r>
            <a:r>
              <a:rPr lang="en-US" sz="1800" b="1" baseline="30000" dirty="0"/>
              <a:t>st</a:t>
            </a:r>
            <a:r>
              <a:rPr lang="en-US" sz="1800" b="1" dirty="0"/>
              <a:t>  March, 2023 </a:t>
            </a:r>
            <a:r>
              <a:rPr lang="en-US" sz="1800" dirty="0"/>
              <a:t>as he has to report to the Rotary Foundation before a new application can be submitted for the following year.</a:t>
            </a:r>
            <a:r>
              <a:rPr lang="en-US" dirty="0"/>
              <a:t> </a:t>
            </a:r>
            <a:endParaRPr lang="en-Z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A307E7-DC77-4E79-A2B3-551EFA4DC93E}"/>
              </a:ext>
            </a:extLst>
          </p:cNvPr>
          <p:cNvSpPr txBox="1"/>
          <p:nvPr/>
        </p:nvSpPr>
        <p:spPr>
          <a:xfrm>
            <a:off x="2449689" y="792861"/>
            <a:ext cx="6720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DISTRICT  GRANTS</a:t>
            </a:r>
            <a:endParaRPr lang="en-ZA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E4903E-3D2D-4E37-936D-AA9D235FF525}"/>
              </a:ext>
            </a:extLst>
          </p:cNvPr>
          <p:cNvSpPr txBox="1"/>
          <p:nvPr/>
        </p:nvSpPr>
        <p:spPr>
          <a:xfrm>
            <a:off x="8086477" y="6523102"/>
            <a:ext cx="4190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DRFC – Helène Visser – 26th March 2022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14870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86" y="334898"/>
            <a:ext cx="2458979" cy="4579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D4EC60-0940-4184-B670-C9B5B46875D7}"/>
              </a:ext>
            </a:extLst>
          </p:cNvPr>
          <p:cNvSpPr txBox="1"/>
          <p:nvPr/>
        </p:nvSpPr>
        <p:spPr>
          <a:xfrm>
            <a:off x="1281288" y="1789857"/>
            <a:ext cx="962942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We urgently need contributions from each and every Rotary Club to raise our annual fund.</a:t>
            </a:r>
          </a:p>
          <a:p>
            <a:r>
              <a:rPr lang="en-US" b="1" dirty="0"/>
              <a:t>Without the funding paid to the Rotary Foundation, there will be NO funds available for District or Global Grants.</a:t>
            </a:r>
          </a:p>
          <a:p>
            <a:endParaRPr lang="en-US" dirty="0"/>
          </a:p>
          <a:p>
            <a:r>
              <a:rPr lang="en-US" b="1" dirty="0"/>
              <a:t>Janey Ball is the Polio Plus Chair for D9350</a:t>
            </a:r>
            <a:r>
              <a:rPr lang="en-US" dirty="0"/>
              <a:t>.      She created a </a:t>
            </a:r>
            <a:r>
              <a:rPr lang="en-US" b="1" dirty="0"/>
              <a:t>fundraising platform </a:t>
            </a:r>
            <a:r>
              <a:rPr lang="en-US" dirty="0"/>
              <a:t>and invited all Rotary Clubs to get involved with the </a:t>
            </a:r>
            <a:r>
              <a:rPr lang="en-US" b="1" dirty="0"/>
              <a:t>‘Raise for Rotary’ campaign</a:t>
            </a:r>
            <a:r>
              <a:rPr lang="en-US" dirty="0"/>
              <a:t>.    </a:t>
            </a:r>
          </a:p>
          <a:p>
            <a:r>
              <a:rPr lang="en-US" dirty="0"/>
              <a:t>Contact her on </a:t>
            </a:r>
            <a:r>
              <a:rPr lang="en-US" dirty="0">
                <a:hlinkClick r:id="rId3"/>
              </a:rPr>
              <a:t>janey@iafrica.com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For assistance with Global Grants or District Grants, please contact me on h</a:t>
            </a:r>
            <a:r>
              <a:rPr lang="en-US" b="1" dirty="0">
                <a:hlinkClick r:id="rId4"/>
              </a:rPr>
              <a:t>elene@erasteer.co.za</a:t>
            </a:r>
            <a:r>
              <a:rPr lang="en-US" b="1" dirty="0"/>
              <a:t> or call me on 0825749257.      </a:t>
            </a:r>
            <a:r>
              <a:rPr lang="en-US" dirty="0"/>
              <a:t>Please remember to inform the District office if you </a:t>
            </a:r>
            <a:r>
              <a:rPr lang="en-US" b="1" dirty="0"/>
              <a:t>changed your e-mail </a:t>
            </a:r>
            <a:r>
              <a:rPr lang="en-US" dirty="0"/>
              <a:t>address as you might have a problem to get </a:t>
            </a:r>
            <a:r>
              <a:rPr lang="en-US" b="1" dirty="0"/>
              <a:t>access into </a:t>
            </a:r>
            <a:r>
              <a:rPr lang="en-US" b="1" dirty="0" err="1"/>
              <a:t>MyRotary</a:t>
            </a:r>
            <a:r>
              <a:rPr lang="en-US" dirty="0"/>
              <a:t>.       We are available to help.</a:t>
            </a:r>
          </a:p>
          <a:p>
            <a:endParaRPr lang="en-US" dirty="0"/>
          </a:p>
          <a:p>
            <a:pPr algn="ctr"/>
            <a:r>
              <a:rPr lang="en-US" sz="2000" dirty="0"/>
              <a:t>Thank you</a:t>
            </a:r>
          </a:p>
          <a:p>
            <a:endParaRPr lang="en-US" dirty="0"/>
          </a:p>
          <a:p>
            <a:endParaRPr lang="en-Z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88E6-E668-4212-B23F-851073C96796}"/>
              </a:ext>
            </a:extLst>
          </p:cNvPr>
          <p:cNvSpPr txBox="1"/>
          <p:nvPr/>
        </p:nvSpPr>
        <p:spPr>
          <a:xfrm>
            <a:off x="2291644" y="880534"/>
            <a:ext cx="734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ANNUAL  FUNDS  &amp;  POLIO  PLUS Contributions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42732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2448-721C-4DDB-B964-E8448964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1497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Video  -  With Rotary you CAN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C84CB-54CF-4482-92EF-B2580B1CE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  <p:sp>
        <p:nvSpPr>
          <p:cNvPr id="5" name="Rounded Rectangle 4">
            <a:hlinkClick r:id="rId3"/>
          </p:cNvPr>
          <p:cNvSpPr/>
          <p:nvPr/>
        </p:nvSpPr>
        <p:spPr>
          <a:xfrm>
            <a:off x="4216400" y="3705537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8587</TotalTime>
  <Words>1086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Bahnschrift SemiBold</vt:lpstr>
      <vt:lpstr>Bahnschrift SemiBold SemiConden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    Session 2: 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  -  With Rotary you 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111</cp:revision>
  <dcterms:created xsi:type="dcterms:W3CDTF">2022-02-07T11:48:43Z</dcterms:created>
  <dcterms:modified xsi:type="dcterms:W3CDTF">2022-06-06T00:15:33Z</dcterms:modified>
</cp:coreProperties>
</file>