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8" r:id="rId2"/>
    <p:sldId id="409" r:id="rId3"/>
    <p:sldId id="341" r:id="rId4"/>
    <p:sldId id="285" r:id="rId5"/>
    <p:sldId id="337" r:id="rId6"/>
    <p:sldId id="339" r:id="rId7"/>
    <p:sldId id="34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Again – let’s recap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06A44-4055-49AC-8866-411F34255F71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366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oI5BeRX3Ls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0B10-04E4-4BA9-AA65-95D19B71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9088"/>
            <a:ext cx="12192000" cy="1325563"/>
          </a:xfrm>
        </p:spPr>
        <p:txBody>
          <a:bodyPr/>
          <a:lstStyle/>
          <a:p>
            <a:r>
              <a:rPr lang="en-ZA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    Session </a:t>
            </a:r>
            <a:r>
              <a:rPr lang="en-ZA" dirty="0">
                <a:solidFill>
                  <a:srgbClr val="002060"/>
                </a:solidFill>
                <a:latin typeface="Bahnschrift SemiBold" panose="020B0502040204020203" pitchFamily="34" charset="0"/>
              </a:rPr>
              <a:t>2: Learning Objectives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7E6CB-D721-43DE-964F-BC7174C95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06" y="0"/>
            <a:ext cx="3455781" cy="988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D61997-3313-4A59-A5E0-84C7A2CECC79}"/>
              </a:ext>
            </a:extLst>
          </p:cNvPr>
          <p:cNvSpPr txBox="1"/>
          <p:nvPr/>
        </p:nvSpPr>
        <p:spPr>
          <a:xfrm>
            <a:off x="609600" y="1810714"/>
            <a:ext cx="1094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800" b="1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Getting to Know the </a:t>
            </a: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District Support Structure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Understand the RI Brand and how it should be used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How to </a:t>
            </a:r>
            <a:r>
              <a:rPr lang="en-ZA" sz="2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Grow….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600" dirty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The importance of The Rotary Foundation and how your club benefits</a:t>
            </a:r>
            <a:r>
              <a:rPr lang="en-ZA" sz="2600" dirty="0" smtClean="0">
                <a:solidFill>
                  <a:schemeClr val="bg1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  <a:p>
            <a:endParaRPr lang="en-ZA" sz="1200" dirty="0">
              <a:solidFill>
                <a:schemeClr val="bg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4347"/>
            <a:ext cx="12199084" cy="1325563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  <a:latin typeface="+mn-lt"/>
              </a:rPr>
              <a:t>Membership</a:t>
            </a:r>
            <a:endParaRPr lang="en-ZA" sz="4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Picture 4" descr="Dalene Swart (DaleneSwart) - Profile | Pinterest">
            <a:extLst>
              <a:ext uri="{FF2B5EF4-FFF2-40B4-BE49-F238E27FC236}">
                <a16:creationId xmlns:a16="http://schemas.microsoft.com/office/drawing/2014/main" id="{E7B7A1A4-4D93-4669-994C-230EB1663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25" y="2589910"/>
            <a:ext cx="1996265" cy="278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4E3AA1-5AE8-4884-AC95-E20601167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88" y="182837"/>
            <a:ext cx="3670223" cy="10502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26668" y="5371396"/>
            <a:ext cx="3632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David Holtzhausen</a:t>
            </a:r>
            <a:endParaRPr lang="en-ZA" sz="36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A097-4D79-4D85-9758-DB4C6A25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9270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+mn-lt"/>
              </a:rPr>
              <a:t>Video  -  Rotary ANYTOWN</a:t>
            </a:r>
            <a:endParaRPr lang="en-ZA" sz="31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D3D725-77D7-4BD8-A1E2-30EE036D5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20" y="383142"/>
            <a:ext cx="3694280" cy="1057097"/>
          </a:xfrm>
          <a:prstGeom prst="rect">
            <a:avLst/>
          </a:prstGeom>
        </p:spPr>
      </p:pic>
      <p:sp>
        <p:nvSpPr>
          <p:cNvPr id="6" name="Rounded Rectangle 5">
            <a:hlinkClick r:id="rId3"/>
          </p:cNvPr>
          <p:cNvSpPr/>
          <p:nvPr/>
        </p:nvSpPr>
        <p:spPr>
          <a:xfrm>
            <a:off x="4216400" y="4300623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28" y="349412"/>
            <a:ext cx="2458979" cy="4579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1" y="2165230"/>
            <a:ext cx="80053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solidFill>
                  <a:srgbClr val="002060"/>
                </a:solidFill>
              </a:rPr>
              <a:t>Membership Support </a:t>
            </a:r>
          </a:p>
          <a:p>
            <a:pPr algn="ctr"/>
            <a:r>
              <a:rPr lang="en-ZA" sz="5400" b="1" dirty="0" smtClean="0">
                <a:solidFill>
                  <a:srgbClr val="002060"/>
                </a:solidFill>
              </a:rPr>
              <a:t>and Growth </a:t>
            </a:r>
            <a:r>
              <a:rPr lang="en-ZA" sz="5400" b="1" dirty="0">
                <a:solidFill>
                  <a:srgbClr val="002060"/>
                </a:solidFill>
              </a:rPr>
              <a:t>P</a:t>
            </a:r>
            <a:r>
              <a:rPr lang="en-ZA" sz="5400" b="1" dirty="0" smtClean="0">
                <a:solidFill>
                  <a:srgbClr val="002060"/>
                </a:solidFill>
              </a:rPr>
              <a:t>lan </a:t>
            </a:r>
          </a:p>
          <a:p>
            <a:pPr algn="ctr"/>
            <a:r>
              <a:rPr lang="en-ZA" sz="5400" b="1" dirty="0" smtClean="0">
                <a:solidFill>
                  <a:srgbClr val="002060"/>
                </a:solidFill>
              </a:rPr>
              <a:t>2022-2023 and beyond</a:t>
            </a:r>
            <a:endParaRPr lang="en-ZA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43" y="418151"/>
            <a:ext cx="2458979" cy="4579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57883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solidFill>
                  <a:srgbClr val="002060"/>
                </a:solidFill>
              </a:rPr>
              <a:t>Membership Plan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1819" y="3042522"/>
            <a:ext cx="100497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sz="3600" dirty="0" smtClean="0">
                <a:solidFill>
                  <a:srgbClr val="002060"/>
                </a:solidFill>
              </a:rPr>
              <a:t>New Clubs – regional task teams</a:t>
            </a:r>
          </a:p>
          <a:p>
            <a:pPr marL="342900" indent="-342900">
              <a:buAutoNum type="arabicPeriod"/>
            </a:pPr>
            <a:r>
              <a:rPr lang="en-ZA" sz="3600" dirty="0" smtClean="0">
                <a:solidFill>
                  <a:srgbClr val="002060"/>
                </a:solidFill>
              </a:rPr>
              <a:t>Training – empower all levels of leadership</a:t>
            </a:r>
          </a:p>
          <a:p>
            <a:pPr marL="342900" indent="-342900">
              <a:buAutoNum type="arabicPeriod"/>
            </a:pPr>
            <a:r>
              <a:rPr lang="en-ZA" sz="3600" dirty="0" smtClean="0">
                <a:solidFill>
                  <a:srgbClr val="002060"/>
                </a:solidFill>
              </a:rPr>
              <a:t>Revive Clubs – support where needed</a:t>
            </a:r>
          </a:p>
          <a:p>
            <a:pPr marL="342900" indent="-342900">
              <a:buAutoNum type="arabicPeriod"/>
            </a:pPr>
            <a:r>
              <a:rPr lang="en-ZA" sz="3600" dirty="0" smtClean="0">
                <a:solidFill>
                  <a:srgbClr val="002060"/>
                </a:solidFill>
              </a:rPr>
              <a:t>Expand Clubs - motivate all Clubs to recognize opportunities</a:t>
            </a:r>
            <a:endParaRPr lang="en-Z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1FDE6687-5B22-42A3-A7AD-E054FB9FB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4" y="461131"/>
            <a:ext cx="2458979" cy="4579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8123" y="1081998"/>
            <a:ext cx="64513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solidFill>
                  <a:srgbClr val="002060"/>
                </a:solidFill>
              </a:rPr>
              <a:t>Training</a:t>
            </a:r>
            <a:endParaRPr lang="en-ZA" sz="5400" b="1" dirty="0">
              <a:solidFill>
                <a:srgbClr val="002060"/>
              </a:solidFill>
            </a:endParaRPr>
          </a:p>
          <a:p>
            <a:endParaRPr lang="en-ZA" sz="3600" dirty="0" smtClean="0">
              <a:solidFill>
                <a:srgbClr val="002060"/>
              </a:solidFill>
            </a:endParaRPr>
          </a:p>
          <a:p>
            <a:r>
              <a:rPr lang="en-ZA" sz="3600" dirty="0" smtClean="0">
                <a:solidFill>
                  <a:srgbClr val="002060"/>
                </a:solidFill>
              </a:rPr>
              <a:t>Webinars on</a:t>
            </a:r>
          </a:p>
          <a:p>
            <a:pPr marL="685800" indent="-685800">
              <a:buFontTx/>
              <a:buChar char="-"/>
            </a:pPr>
            <a:r>
              <a:rPr lang="en-ZA" sz="3600" dirty="0" smtClean="0">
                <a:solidFill>
                  <a:srgbClr val="002060"/>
                </a:solidFill>
              </a:rPr>
              <a:t>Welcome to Rotary</a:t>
            </a:r>
          </a:p>
          <a:p>
            <a:pPr marL="685800" indent="-685800">
              <a:buFontTx/>
              <a:buChar char="-"/>
            </a:pPr>
            <a:r>
              <a:rPr lang="en-ZA" sz="3600" dirty="0" smtClean="0">
                <a:solidFill>
                  <a:srgbClr val="002060"/>
                </a:solidFill>
              </a:rPr>
              <a:t>New member intro</a:t>
            </a:r>
          </a:p>
          <a:p>
            <a:pPr marL="685800" indent="-685800">
              <a:buFontTx/>
              <a:buChar char="-"/>
            </a:pPr>
            <a:r>
              <a:rPr lang="en-ZA" sz="3600" dirty="0" smtClean="0">
                <a:solidFill>
                  <a:srgbClr val="002060"/>
                </a:solidFill>
              </a:rPr>
              <a:t>Fireside chats</a:t>
            </a:r>
          </a:p>
          <a:p>
            <a:pPr marL="685800" indent="-685800">
              <a:buFontTx/>
              <a:buChar char="-"/>
            </a:pPr>
            <a:r>
              <a:rPr lang="en-ZA" sz="3600" dirty="0" smtClean="0">
                <a:solidFill>
                  <a:srgbClr val="002060"/>
                </a:solidFill>
              </a:rPr>
              <a:t>Motivating your club</a:t>
            </a:r>
          </a:p>
          <a:p>
            <a:pPr marL="685800" indent="-685800">
              <a:buFontTx/>
              <a:buChar char="-"/>
            </a:pPr>
            <a:r>
              <a:rPr lang="en-ZA" sz="3600" dirty="0" smtClean="0">
                <a:solidFill>
                  <a:srgbClr val="002060"/>
                </a:solidFill>
              </a:rPr>
              <a:t>How to invite</a:t>
            </a:r>
            <a:endParaRPr lang="en-ZA" sz="5400" dirty="0">
              <a:solidFill>
                <a:srgbClr val="002060"/>
              </a:solidFill>
            </a:endParaRPr>
          </a:p>
          <a:p>
            <a:r>
              <a:rPr lang="en-ZA" sz="3600" dirty="0" smtClean="0">
                <a:solidFill>
                  <a:srgbClr val="002060"/>
                </a:solidFill>
              </a:rPr>
              <a:t>Details and dates to follow</a:t>
            </a:r>
          </a:p>
        </p:txBody>
      </p:sp>
    </p:spTree>
    <p:extLst>
      <p:ext uri="{BB962C8B-B14F-4D97-AF65-F5344CB8AC3E}">
        <p14:creationId xmlns:p14="http://schemas.microsoft.com/office/powerpoint/2010/main" val="30830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8517</TotalTime>
  <Words>165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 SemiBold</vt:lpstr>
      <vt:lpstr>Bahnschrift SemiBold SemiConden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    Session 2: Learning Objectives</vt:lpstr>
      <vt:lpstr>Membership</vt:lpstr>
      <vt:lpstr>Video  -  Rotary ANYTOWN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110</cp:revision>
  <dcterms:created xsi:type="dcterms:W3CDTF">2022-02-07T11:48:43Z</dcterms:created>
  <dcterms:modified xsi:type="dcterms:W3CDTF">2022-06-06T00:14:42Z</dcterms:modified>
</cp:coreProperties>
</file>