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9" r:id="rId2"/>
    <p:sldId id="408" r:id="rId3"/>
    <p:sldId id="286" r:id="rId4"/>
    <p:sldId id="377" r:id="rId5"/>
    <p:sldId id="378" r:id="rId6"/>
    <p:sldId id="379" r:id="rId7"/>
    <p:sldId id="380" r:id="rId8"/>
    <p:sldId id="381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9AFD7-DD8A-4906-9C11-44A35F677D5D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1C3B2-194D-42DE-BD49-533AA8EB5D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77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Again – let’s 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06A44-4055-49AC-8866-411F34255F71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47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3A44-1B79-45F6-A8F3-CCA07DFD3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30B1E-6643-4B62-BF10-9BEDCA89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7666E-27A1-48FE-8D2B-5ED021FA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05AB-087E-4755-ABE4-A1149425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F2EFA-28E8-4287-8E09-A8A9B331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1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E831-D90F-47B2-A228-D62A221B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71DD5C-77E0-4AEB-A1C4-301647A67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F0BA-BF36-46C4-9D8E-8234D150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C4D9-3594-4D22-84D1-929F26B8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B5506-E126-4D42-B5E5-C3CAAD0C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35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1FE72-217A-42FE-95F6-2C40F546E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E8847-8537-49DD-ABCF-08D5E1F82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94B42-FA49-486C-886E-7C691133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841C-B391-40B8-B8C7-A5D27483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738CF-7808-4805-AD78-36956846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18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E0B2-0A2D-436E-92DD-3E8799C0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7BCD7-8A1C-4217-B7D1-ACB126D09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2C8BB-CB60-4626-BA51-9E761735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7917A-558B-4D7D-8B77-80089D9E9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00F5-8E69-4295-B622-48BDC5FC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255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D21E-0081-4B0E-976E-7725A2EF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BA8E7-B1D0-4F4E-8F2C-507513F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25462-9C92-44C7-8FE8-2D3089D7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A590F-9922-44C5-911D-8A31C272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D751-E191-4F7F-989D-58FDCEEF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85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F412-709B-4142-8E07-28A17BB3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A6EBE-93E9-4408-8FF3-A0FE1F68A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503D-7C3E-4C15-93AF-257A804BE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6D8CC-DCF2-4AC0-B827-3D60E5C7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C1E7E-D4E8-48CD-BCB0-5C2B3E31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2C4E-B50D-421B-98CD-D25A9513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3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556E-6CB5-4C68-9450-6864055B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9E981-57EC-4B4B-AAC8-8F267F1A5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3BF35-6E22-4B11-A4A5-238E9FF8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30456-A526-43C3-90F1-1A00DAA0F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BD92D-A72B-4D53-8D8D-90316DAB3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E1DA3-4262-4B31-9606-F66E596E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1C1DF-EB46-4217-9DA7-CCC4B162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5EC1F-4400-4582-A669-30223469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05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3812-B4CA-4D37-8707-500CCB37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63363-7A0F-43EE-8B84-A2EDDD75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F65D2-768E-44A2-85C8-794D6BEC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7F790-584C-4862-BED7-99685D56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719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DE447-27E8-409B-8BE4-D6B88C05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20BA3-7A0B-4B3F-A4DF-E1B1FF97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8E33E-67A6-4D81-968D-E780C5DBF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786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8AB3-013C-4426-AC3E-B1D07FF8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364F-9F8B-44E4-B212-819D1307E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C95D0-1CBF-4D69-9E10-F6FFA637A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5F527-CCAE-4D8A-B226-83A8BCDC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AFF8D-894A-46EF-A953-6D51EA5B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9AEE5-DCC6-4380-9C23-F62416B8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4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5FCF-FF07-4DD6-89FE-C7E22CB0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FCBB8-20D9-4AA3-B742-AA0FFCB18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9DBE1-8CBA-4E42-98FC-D92C62FDA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FBC1B-CE00-4F35-AC7D-0B2553FA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FB95E-CCA4-4534-8749-E2EDE150B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2342C-67CB-4823-85AB-7003E3CD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6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rgbClr val="990099">
                <a:alpha val="84000"/>
              </a:srgbClr>
            </a:gs>
            <a:gs pos="76000">
              <a:srgbClr val="990099">
                <a:alpha val="83000"/>
                <a:lumMod val="95000"/>
                <a:lumOff val="5000"/>
              </a:srgbClr>
            </a:gs>
            <a:gs pos="30000">
              <a:schemeClr val="bg1"/>
            </a:gs>
            <a:gs pos="100000">
              <a:srgbClr val="00B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1AC48-2DC8-4CF2-9C69-D342278E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A119-9038-4691-A898-5D6A0457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3DDF-1722-49DD-8DFE-BD550FBD5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43FDA-D21B-4F29-95D9-A05F1E8E1D2E}" type="datetimeFigureOut">
              <a:rPr lang="en-ZA" smtClean="0"/>
              <a:t>2022/06/06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85ACA-95B6-4806-97FB-9D2BA4BAB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377E3-C54A-4A00-9BDF-94FFF408A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5C24F-8144-4B73-B5C4-D148C74784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3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3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591146-C12C-4D7E-9352-9285A5CC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3657"/>
            <a:ext cx="9144000" cy="4383313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80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POETS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Presidents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&amp;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Officers </a:t>
            </a:r>
            <a:r>
              <a:rPr lang="en-US" sz="66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Elect Training </a:t>
            </a:r>
            <a:r>
              <a:rPr lang="en-US" sz="6600" b="1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Seminar 2022-2023</a:t>
            </a:r>
            <a: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  <a:t/>
            </a:r>
            <a:br>
              <a:rPr lang="en-US" sz="6600" b="1" dirty="0" smtClean="0">
                <a:solidFill>
                  <a:srgbClr val="002060"/>
                </a:solidFill>
                <a:highlight>
                  <a:srgbClr val="990099"/>
                </a:highlight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Whatever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your interactions within your Clubs – following this training – please bear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in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mind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.,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/>
            </a:r>
            <a:b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</a:b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what has been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discuss and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planned for at this POETS Session only </a:t>
            </a:r>
            <a:r>
              <a:rPr lang="en-ZA" sz="20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takes effect on 1 July </a:t>
            </a:r>
            <a:r>
              <a:rPr lang="en-ZA" sz="2000" dirty="0" smtClean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2022.</a:t>
            </a:r>
            <a:endParaRPr lang="en-ZA" sz="6600" b="1" dirty="0">
              <a:solidFill>
                <a:srgbClr val="002060"/>
              </a:solidFill>
              <a:highlight>
                <a:srgbClr val="990099"/>
              </a:highligh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39630-6DE6-401F-B699-8ADBAD03C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7" t="18495"/>
          <a:stretch/>
        </p:blipFill>
        <p:spPr>
          <a:xfrm>
            <a:off x="478971" y="261257"/>
            <a:ext cx="2931886" cy="1294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63F24-2DAA-451A-88B8-989AFE7B9C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06" y="261258"/>
            <a:ext cx="1294574" cy="12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0B10-04E4-4BA9-AA65-95D19B71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9088"/>
            <a:ext cx="12192000" cy="1325563"/>
          </a:xfrm>
        </p:spPr>
        <p:txBody>
          <a:bodyPr/>
          <a:lstStyle/>
          <a:p>
            <a:r>
              <a:rPr lang="en-ZA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    Session </a:t>
            </a:r>
            <a:r>
              <a:rPr lang="en-ZA" dirty="0">
                <a:solidFill>
                  <a:srgbClr val="002060"/>
                </a:solidFill>
                <a:latin typeface="Bahnschrift SemiBold" panose="020B0502040204020203" pitchFamily="34" charset="0"/>
              </a:rPr>
              <a:t>2: Learning Objectives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7E6CB-D721-43DE-964F-BC7174C9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06" y="0"/>
            <a:ext cx="3455781" cy="9888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61997-3313-4A59-A5E0-84C7A2CECC79}"/>
              </a:ext>
            </a:extLst>
          </p:cNvPr>
          <p:cNvSpPr txBox="1"/>
          <p:nvPr/>
        </p:nvSpPr>
        <p:spPr>
          <a:xfrm>
            <a:off x="609600" y="1810714"/>
            <a:ext cx="109493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Getting to Know the </a:t>
            </a:r>
            <a:r>
              <a:rPr lang="en-ZA" sz="26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District Support Structure</a:t>
            </a:r>
            <a:r>
              <a:rPr lang="en-ZA" sz="26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en-ZA" sz="1200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600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Understand the RI Brand and how it should be used</a:t>
            </a:r>
            <a:r>
              <a:rPr lang="en-ZA" sz="2600" dirty="0" smtClean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en-ZA" sz="1200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600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How to </a:t>
            </a:r>
            <a:r>
              <a:rPr lang="en-ZA" sz="2600" dirty="0" smtClean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Grow….</a:t>
            </a:r>
          </a:p>
          <a:p>
            <a:endParaRPr lang="en-ZA" sz="1200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600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The importance of The Rotary Foundation and how your club benefits</a:t>
            </a:r>
            <a:r>
              <a:rPr lang="en-ZA" sz="2600" dirty="0" smtClean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en-ZA" sz="1200" dirty="0">
              <a:solidFill>
                <a:schemeClr val="bg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8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2448-721C-4DDB-B964-E8448964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9154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Meet the District Support Team</a:t>
            </a:r>
            <a:endParaRPr lang="en-ZA" b="1" dirty="0">
              <a:solidFill>
                <a:srgbClr val="00206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C84CB-54CF-4482-92EF-B2580B1C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7" y="150914"/>
            <a:ext cx="3694280" cy="105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CF4B5-CF0C-46B5-9218-080A1044C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" t="24533" r="34843" b="15557"/>
          <a:stretch/>
        </p:blipFill>
        <p:spPr>
          <a:xfrm>
            <a:off x="1187848" y="0"/>
            <a:ext cx="990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qr code&#10;&#10;Description automatically generated">
            <a:extLst>
              <a:ext uri="{FF2B5EF4-FFF2-40B4-BE49-F238E27FC236}">
                <a16:creationId xmlns:a16="http://schemas.microsoft.com/office/drawing/2014/main" id="{DDF221E9-4677-49CE-B797-0BCD9406D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5" t="5226" r="8856" b="7426"/>
          <a:stretch/>
        </p:blipFill>
        <p:spPr>
          <a:xfrm rot="5400000">
            <a:off x="2810509" y="-1821445"/>
            <a:ext cx="6616617" cy="105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5FA5-5640-4FC2-A9D5-0254D150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  <a:latin typeface="Bahnschrift SemiBold" panose="020B0502040204020203" pitchFamily="34" charset="0"/>
              </a:rPr>
              <a:t>Meet the Assistant Governor team…</a:t>
            </a:r>
            <a:endParaRPr lang="en-ZA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76562-3054-4D55-9D94-761619A1E855}"/>
              </a:ext>
            </a:extLst>
          </p:cNvPr>
          <p:cNvSpPr txBox="1"/>
          <p:nvPr/>
        </p:nvSpPr>
        <p:spPr>
          <a:xfrm>
            <a:off x="653351" y="4428491"/>
            <a:ext cx="32550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NAMIBIA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Swakopmund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Walvis Bay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Windhoek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Kleinmond</a:t>
            </a:r>
            <a:r>
              <a:rPr lang="en-US" dirty="0">
                <a:latin typeface="Arial Rounded MT Bold" panose="020F0704030504030204" pitchFamily="34" charset="0"/>
              </a:rPr>
              <a:t> Windhoek Valley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Auas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Luderitz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Otjiwarongo</a:t>
            </a:r>
          </a:p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B7A64-54DB-4C20-98EA-450F1ABF21F3}"/>
              </a:ext>
            </a:extLst>
          </p:cNvPr>
          <p:cNvSpPr txBox="1"/>
          <p:nvPr/>
        </p:nvSpPr>
        <p:spPr>
          <a:xfrm>
            <a:off x="3931807" y="4767203"/>
            <a:ext cx="1436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ANGOLA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Luanda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Luanda Sul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Lobito</a:t>
            </a:r>
          </a:p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C8626-B909-41CE-9B93-BCCC9D897BC2}"/>
              </a:ext>
            </a:extLst>
          </p:cNvPr>
          <p:cNvSpPr txBox="1"/>
          <p:nvPr/>
        </p:nvSpPr>
        <p:spPr>
          <a:xfrm>
            <a:off x="6481815" y="4738549"/>
            <a:ext cx="22234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NORTHERN AREA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Goodwood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Oostenberg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Bellville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Tygerberg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Durbanville</a:t>
            </a:r>
          </a:p>
          <a:p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21893-625E-4995-95F9-65422D0CA3B6}"/>
              </a:ext>
            </a:extLst>
          </p:cNvPr>
          <p:cNvSpPr txBox="1"/>
          <p:nvPr/>
        </p:nvSpPr>
        <p:spPr>
          <a:xfrm>
            <a:off x="641799" y="1433776"/>
            <a:ext cx="263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RAIMAR VON HASE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F5ED1-4839-42B7-B515-08A7FC40E5A5}"/>
              </a:ext>
            </a:extLst>
          </p:cNvPr>
          <p:cNvSpPr txBox="1"/>
          <p:nvPr/>
        </p:nvSpPr>
        <p:spPr>
          <a:xfrm>
            <a:off x="3391123" y="1435940"/>
            <a:ext cx="2814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FERNADO GLORIAS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6940A-3230-485C-AD44-9222F9E3D9A6}"/>
              </a:ext>
            </a:extLst>
          </p:cNvPr>
          <p:cNvSpPr txBox="1"/>
          <p:nvPr/>
        </p:nvSpPr>
        <p:spPr>
          <a:xfrm>
            <a:off x="6613350" y="1465789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LIZELLE DE WET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Raimar von Hase die nuwe voorsitter van Landboukamer - Landboufokus -  Republikein">
            <a:extLst>
              <a:ext uri="{FF2B5EF4-FFF2-40B4-BE49-F238E27FC236}">
                <a16:creationId xmlns:a16="http://schemas.microsoft.com/office/drawing/2014/main" id="{E873A08B-9F1D-4046-9E5F-8EC86B9DF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366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1BE339-A421-4A49-8B5A-D9607EA3C6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/>
          <a:stretch/>
        </p:blipFill>
        <p:spPr>
          <a:xfrm>
            <a:off x="6518275" y="2060136"/>
            <a:ext cx="2217147" cy="2350504"/>
          </a:xfrm>
          <a:prstGeom prst="rect">
            <a:avLst/>
          </a:prstGeom>
        </p:spPr>
      </p:pic>
      <p:pic>
        <p:nvPicPr>
          <p:cNvPr id="22" name="Content Placeholder 3" descr="member photo">
            <a:extLst>
              <a:ext uri="{FF2B5EF4-FFF2-40B4-BE49-F238E27FC236}">
                <a16:creationId xmlns:a16="http://schemas.microsoft.com/office/drawing/2014/main" id="{97DA2CB1-54CD-4CB6-BBFB-43E132632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31" y="1954506"/>
            <a:ext cx="1649323" cy="24739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DADE84-2352-44E0-9AB8-92EC209261F3}"/>
              </a:ext>
            </a:extLst>
          </p:cNvPr>
          <p:cNvSpPr txBox="1"/>
          <p:nvPr/>
        </p:nvSpPr>
        <p:spPr>
          <a:xfrm>
            <a:off x="9574575" y="1481040"/>
            <a:ext cx="2159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PAM RAWBONE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86D4A5-AA03-45D1-9EFA-27B877B93559}"/>
              </a:ext>
            </a:extLst>
          </p:cNvPr>
          <p:cNvSpPr txBox="1"/>
          <p:nvPr/>
        </p:nvSpPr>
        <p:spPr>
          <a:xfrm>
            <a:off x="9425448" y="4671461"/>
            <a:ext cx="25095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WEST COAST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Atlantis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Melkbos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Upington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Riebeek Valley (new)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Langebaan </a:t>
            </a:r>
          </a:p>
          <a:p>
            <a:endParaRPr lang="en-Z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2A459-2FA6-4C4B-992E-5128E47F7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" y="44440"/>
            <a:ext cx="2265592" cy="6482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F0B377-8CC0-439D-9E9E-85EF37F571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/>
          <a:stretch/>
        </p:blipFill>
        <p:spPr>
          <a:xfrm>
            <a:off x="3547872" y="1984230"/>
            <a:ext cx="2209800" cy="242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5FA5-5640-4FC2-A9D5-0254D150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Meet the Assistant Governor team…</a:t>
            </a:r>
            <a:endParaRPr lang="en-ZA" dirty="0">
              <a:latin typeface="Bahnschrift SemiBold" panose="020B0502040204020203" pitchFamily="34" charset="0"/>
            </a:endParaRPr>
          </a:p>
        </p:txBody>
      </p:sp>
      <p:pic>
        <p:nvPicPr>
          <p:cNvPr id="6" name="Picture 5" descr="member photo">
            <a:extLst>
              <a:ext uri="{FF2B5EF4-FFF2-40B4-BE49-F238E27FC236}">
                <a16:creationId xmlns:a16="http://schemas.microsoft.com/office/drawing/2014/main" id="{375633B1-2A9E-45BC-B3F8-4072F6EFD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4" y="1956880"/>
            <a:ext cx="1724048" cy="2586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7B7A64-54DB-4C20-98EA-450F1ABF21F3}"/>
              </a:ext>
            </a:extLst>
          </p:cNvPr>
          <p:cNvSpPr txBox="1"/>
          <p:nvPr/>
        </p:nvSpPr>
        <p:spPr>
          <a:xfrm>
            <a:off x="1057437" y="4641862"/>
            <a:ext cx="16783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CENTRAL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Claremont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Newlands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Pinelands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Kirstenbosch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Kromboom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C8626-B909-41CE-9B93-BCCC9D897BC2}"/>
              </a:ext>
            </a:extLst>
          </p:cNvPr>
          <p:cNvSpPr txBox="1"/>
          <p:nvPr/>
        </p:nvSpPr>
        <p:spPr>
          <a:xfrm>
            <a:off x="4699598" y="4641861"/>
            <a:ext cx="23814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HELDERBERG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Helderberg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Helderberg Sunrise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Strand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Somerset West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Kleinmond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F5ED1-4839-42B7-B515-08A7FC40E5A5}"/>
              </a:ext>
            </a:extLst>
          </p:cNvPr>
          <p:cNvSpPr txBox="1"/>
          <p:nvPr/>
        </p:nvSpPr>
        <p:spPr>
          <a:xfrm>
            <a:off x="838200" y="1457860"/>
            <a:ext cx="250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JENNY IBOTTSON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6940A-3230-485C-AD44-9222F9E3D9A6}"/>
              </a:ext>
            </a:extLst>
          </p:cNvPr>
          <p:cNvSpPr txBox="1"/>
          <p:nvPr/>
        </p:nvSpPr>
        <p:spPr>
          <a:xfrm>
            <a:off x="4252705" y="1420104"/>
            <a:ext cx="2617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DOUG BATCHELOR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pic>
        <p:nvPicPr>
          <p:cNvPr id="13" name="Picture 12" descr="member photo">
            <a:extLst>
              <a:ext uri="{FF2B5EF4-FFF2-40B4-BE49-F238E27FC236}">
                <a16:creationId xmlns:a16="http://schemas.microsoft.com/office/drawing/2014/main" id="{71ECB5C3-ACCD-4E86-B521-89ECCE100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20" y="1877911"/>
            <a:ext cx="1887001" cy="257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0889E4-DBFF-47E3-83A3-5D4AC2047D2A}"/>
              </a:ext>
            </a:extLst>
          </p:cNvPr>
          <p:cNvSpPr txBox="1"/>
          <p:nvPr/>
        </p:nvSpPr>
        <p:spPr>
          <a:xfrm>
            <a:off x="7204364" y="1420104"/>
            <a:ext cx="4987636" cy="415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CAROL ARMSTRONG HOOPER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111A3-A3A4-484D-B1D8-0E2B0A939846}"/>
              </a:ext>
            </a:extLst>
          </p:cNvPr>
          <p:cNvSpPr txBox="1"/>
          <p:nvPr/>
        </p:nvSpPr>
        <p:spPr>
          <a:xfrm>
            <a:off x="8495507" y="4780360"/>
            <a:ext cx="17395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CITY CENTRE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Noon Gun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Cape Town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Signal Hill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Z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ACF46B-198B-403D-BE22-E2C8FEFFD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4" y="0"/>
            <a:ext cx="2517737" cy="720436"/>
          </a:xfrm>
          <a:prstGeom prst="rect">
            <a:avLst/>
          </a:prstGeom>
        </p:spPr>
      </p:pic>
      <p:pic>
        <p:nvPicPr>
          <p:cNvPr id="17" name="Picture 2" descr="Bev Frieslich - City of Cape Town, Western Cape, South Africa |  Professional Profile | LinkedIn">
            <a:extLst>
              <a:ext uri="{FF2B5EF4-FFF2-40B4-BE49-F238E27FC236}">
                <a16:creationId xmlns:a16="http://schemas.microsoft.com/office/drawing/2014/main" id="{8885701C-2D32-4000-B9A6-D68F8CACB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29" y="1945296"/>
            <a:ext cx="1913458" cy="243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5FA5-5640-4FC2-A9D5-0254D150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Meet the Assistant Governor team</a:t>
            </a:r>
            <a:r>
              <a:rPr lang="en-US" dirty="0"/>
              <a:t>…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76562-3054-4D55-9D94-761619A1E855}"/>
              </a:ext>
            </a:extLst>
          </p:cNvPr>
          <p:cNvSpPr txBox="1"/>
          <p:nvPr/>
        </p:nvSpPr>
        <p:spPr>
          <a:xfrm>
            <a:off x="838200" y="4767203"/>
            <a:ext cx="2390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SOUTHERN AREA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Hout</a:t>
            </a:r>
            <a:r>
              <a:rPr lang="en-US" dirty="0">
                <a:latin typeface="Arial Rounded MT Bold" panose="020F0704030504030204" pitchFamily="34" charset="0"/>
              </a:rPr>
              <a:t> Bay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Wynberg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Constantia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Cape of Good Hope</a:t>
            </a:r>
          </a:p>
          <a:p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B7A64-54DB-4C20-98EA-450F1ABF21F3}"/>
              </a:ext>
            </a:extLst>
          </p:cNvPr>
          <p:cNvSpPr txBox="1"/>
          <p:nvPr/>
        </p:nvSpPr>
        <p:spPr>
          <a:xfrm>
            <a:off x="4621023" y="4656661"/>
            <a:ext cx="28753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OVERBERG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Hermanus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Swellendam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Stanford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Breede</a:t>
            </a:r>
            <a:r>
              <a:rPr lang="en-US" dirty="0">
                <a:latin typeface="Arial Rounded MT Bold" panose="020F0704030504030204" pitchFamily="34" charset="0"/>
              </a:rPr>
              <a:t> River Winelands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Greyton</a:t>
            </a:r>
            <a:r>
              <a:rPr lang="en-US" dirty="0">
                <a:latin typeface="Arial Rounded MT Bold" panose="020F0704030504030204" pitchFamily="34" charset="0"/>
              </a:rPr>
              <a:t> (satellite)</a:t>
            </a:r>
          </a:p>
          <a:p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C8626-B909-41CE-9B93-BCCC9D897BC2}"/>
              </a:ext>
            </a:extLst>
          </p:cNvPr>
          <p:cNvSpPr txBox="1"/>
          <p:nvPr/>
        </p:nvSpPr>
        <p:spPr>
          <a:xfrm>
            <a:off x="8985120" y="4738549"/>
            <a:ext cx="27262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WESTERN SEABOARD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Century City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E-Club Greater CT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Blouberg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Table Bay</a:t>
            </a:r>
          </a:p>
          <a:p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21893-625E-4995-95F9-65422D0CA3B6}"/>
              </a:ext>
            </a:extLst>
          </p:cNvPr>
          <p:cNvSpPr txBox="1"/>
          <p:nvPr/>
        </p:nvSpPr>
        <p:spPr>
          <a:xfrm>
            <a:off x="968828" y="1415516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BEV FRIESLICH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F5ED1-4839-42B7-B515-08A7FC40E5A5}"/>
              </a:ext>
            </a:extLst>
          </p:cNvPr>
          <p:cNvSpPr txBox="1"/>
          <p:nvPr/>
        </p:nvSpPr>
        <p:spPr>
          <a:xfrm>
            <a:off x="4621023" y="1533590"/>
            <a:ext cx="2503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CORRIE CLOETE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6940A-3230-485C-AD44-9222F9E3D9A6}"/>
              </a:ext>
            </a:extLst>
          </p:cNvPr>
          <p:cNvSpPr txBox="1"/>
          <p:nvPr/>
        </p:nvSpPr>
        <p:spPr>
          <a:xfrm>
            <a:off x="8917861" y="1490633"/>
            <a:ext cx="230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WENDY OKKERS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Area Governor Clubs | Rotary District 9350">
            <a:extLst>
              <a:ext uri="{FF2B5EF4-FFF2-40B4-BE49-F238E27FC236}">
                <a16:creationId xmlns:a16="http://schemas.microsoft.com/office/drawing/2014/main" id="{C874710B-0F50-4475-A78A-AA6120A0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5" y="1943857"/>
            <a:ext cx="2164374" cy="25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397C3D-2DDF-4F58-A2CE-6A957E52D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" y="40663"/>
            <a:ext cx="2375628" cy="67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CC6FB8-206C-4282-BEC3-7F2F0EA28E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" r="10858"/>
          <a:stretch/>
        </p:blipFill>
        <p:spPr>
          <a:xfrm>
            <a:off x="4621023" y="2052195"/>
            <a:ext cx="2377185" cy="2485970"/>
          </a:xfrm>
          <a:prstGeom prst="rect">
            <a:avLst/>
          </a:prstGeom>
        </p:spPr>
      </p:pic>
      <p:pic>
        <p:nvPicPr>
          <p:cNvPr id="14" name="Picture 4" descr="Area Governor Clubs | Rotary District 9350">
            <a:extLst>
              <a:ext uri="{FF2B5EF4-FFF2-40B4-BE49-F238E27FC236}">
                <a16:creationId xmlns:a16="http://schemas.microsoft.com/office/drawing/2014/main" id="{72DE277C-1DDD-47C7-B57C-13846F0B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63" y="1933700"/>
            <a:ext cx="1840027" cy="269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5FA5-5640-4FC2-A9D5-0254D150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Meet the Assistant Governor team</a:t>
            </a:r>
            <a:r>
              <a:rPr lang="en-US" dirty="0"/>
              <a:t>…</a:t>
            </a:r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D76562-3054-4D55-9D94-761619A1E855}"/>
              </a:ext>
            </a:extLst>
          </p:cNvPr>
          <p:cNvSpPr txBox="1"/>
          <p:nvPr/>
        </p:nvSpPr>
        <p:spPr>
          <a:xfrm>
            <a:off x="533400" y="4767203"/>
            <a:ext cx="37340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CAPE WINELANDS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Paarl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Franshhoek</a:t>
            </a:r>
            <a:r>
              <a:rPr lang="en-US" dirty="0">
                <a:latin typeface="Arial Rounded MT Bold" panose="020F0704030504030204" pitchFamily="34" charset="0"/>
              </a:rPr>
              <a:t> / </a:t>
            </a:r>
            <a:r>
              <a:rPr lang="en-US" dirty="0" err="1">
                <a:latin typeface="Arial Rounded MT Bold" panose="020F0704030504030204" pitchFamily="34" charset="0"/>
              </a:rPr>
              <a:t>Drakenstein</a:t>
            </a:r>
            <a:r>
              <a:rPr lang="en-US" dirty="0">
                <a:latin typeface="Arial Rounded MT Bold" panose="020F0704030504030204" pitchFamily="34" charset="0"/>
              </a:rPr>
              <a:t> Valley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Worcester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Stellenbosch</a:t>
            </a:r>
          </a:p>
          <a:p>
            <a:endParaRPr lang="en-Z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21893-625E-4995-95F9-65422D0CA3B6}"/>
              </a:ext>
            </a:extLst>
          </p:cNvPr>
          <p:cNvSpPr txBox="1"/>
          <p:nvPr/>
        </p:nvSpPr>
        <p:spPr>
          <a:xfrm>
            <a:off x="533400" y="1415516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JEANETTE MEIRING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9BA7D7-0674-48A0-90A2-EDE428C086A1}"/>
              </a:ext>
            </a:extLst>
          </p:cNvPr>
          <p:cNvSpPr txBox="1"/>
          <p:nvPr/>
        </p:nvSpPr>
        <p:spPr>
          <a:xfrm flipH="1">
            <a:off x="4116876" y="1334741"/>
            <a:ext cx="2935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CLAIRE DU PLESSIS</a:t>
            </a:r>
            <a:endParaRPr lang="en-ZA" sz="2000" dirty="0">
              <a:solidFill>
                <a:schemeClr val="bg1"/>
              </a:solidFill>
              <a:highlight>
                <a:srgbClr val="AF65B1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A1CF1-09ED-4E35-8FE7-BAFA39F4C35C}"/>
              </a:ext>
            </a:extLst>
          </p:cNvPr>
          <p:cNvSpPr txBox="1"/>
          <p:nvPr/>
        </p:nvSpPr>
        <p:spPr>
          <a:xfrm>
            <a:off x="4514591" y="4594653"/>
            <a:ext cx="20722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GARDEN ROUTE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Beaufort west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Mossel Bay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Oudtshoorn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George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Knysna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Plettenberg Bay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Z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16149D-23CA-4B7C-80CE-6EBE7DC3F68C}"/>
              </a:ext>
            </a:extLst>
          </p:cNvPr>
          <p:cNvSpPr txBox="1"/>
          <p:nvPr/>
        </p:nvSpPr>
        <p:spPr>
          <a:xfrm>
            <a:off x="8279705" y="1334741"/>
            <a:ext cx="3204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JUSTIN SCHONEGEVEL</a:t>
            </a:r>
          </a:p>
        </p:txBody>
      </p:sp>
      <p:pic>
        <p:nvPicPr>
          <p:cNvPr id="18" name="Picture 2" descr="Justin Schonegevel">
            <a:extLst>
              <a:ext uri="{FF2B5EF4-FFF2-40B4-BE49-F238E27FC236}">
                <a16:creationId xmlns:a16="http://schemas.microsoft.com/office/drawing/2014/main" id="{EE26E064-852F-466E-9F70-D4D036672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r="10863"/>
          <a:stretch/>
        </p:blipFill>
        <p:spPr bwMode="auto">
          <a:xfrm>
            <a:off x="8729472" y="1960074"/>
            <a:ext cx="2145792" cy="25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F65A9A-A851-403B-90E0-5EFD462BF5B9}"/>
              </a:ext>
            </a:extLst>
          </p:cNvPr>
          <p:cNvSpPr txBox="1"/>
          <p:nvPr/>
        </p:nvSpPr>
        <p:spPr>
          <a:xfrm>
            <a:off x="8613195" y="4594653"/>
            <a:ext cx="27190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AF65B1"/>
                </a:highlight>
                <a:latin typeface="Arial Rounded MT Bold" panose="020F0704030504030204" pitchFamily="34" charset="0"/>
              </a:rPr>
              <a:t>ATLANTIC SEABOARD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Sea Point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Waterfront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Am </a:t>
            </a:r>
            <a:r>
              <a:rPr lang="en-US" dirty="0" err="1">
                <a:latin typeface="Arial Rounded MT Bold" panose="020F0704030504030204" pitchFamily="34" charset="0"/>
              </a:rPr>
              <a:t>Kap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Cap de </a:t>
            </a:r>
            <a:r>
              <a:rPr lang="en-US" dirty="0" err="1">
                <a:latin typeface="Arial Rounded MT Bold" panose="020F0704030504030204" pitchFamily="34" charset="0"/>
              </a:rPr>
              <a:t>Tempetes</a:t>
            </a:r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59F849-32AC-4683-87DC-2C520439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9" y="56205"/>
            <a:ext cx="2449337" cy="700864"/>
          </a:xfrm>
          <a:prstGeom prst="rect">
            <a:avLst/>
          </a:prstGeom>
        </p:spPr>
      </p:pic>
      <p:pic>
        <p:nvPicPr>
          <p:cNvPr id="3" name="Picture 2" descr="Nuwe president wil altyd diens bo haarself stel | Netwerk24">
            <a:extLst>
              <a:ext uri="{FF2B5EF4-FFF2-40B4-BE49-F238E27FC236}">
                <a16:creationId xmlns:a16="http://schemas.microsoft.com/office/drawing/2014/main" id="{952AC550-9785-456B-AB8F-C378C6A46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38" y="1998753"/>
            <a:ext cx="1752395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earing a dress&#10;&#10;Description automatically generated with medium confidence">
            <a:extLst>
              <a:ext uri="{FF2B5EF4-FFF2-40B4-BE49-F238E27FC236}">
                <a16:creationId xmlns:a16="http://schemas.microsoft.com/office/drawing/2014/main" id="{02FDECD1-4E40-451B-8656-D8D230524C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8178" r="29158" b="66997"/>
          <a:stretch/>
        </p:blipFill>
        <p:spPr>
          <a:xfrm>
            <a:off x="4514590" y="1950229"/>
            <a:ext cx="1983745" cy="25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8598</TotalTime>
  <Words>270</Words>
  <Application>Microsoft Office PowerPoint</Application>
  <PresentationFormat>Widescreen</PresentationFormat>
  <Paragraphs>103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Bahnschrift SemiBold</vt:lpstr>
      <vt:lpstr>Bahnschrift SemiBold SemiConden</vt:lpstr>
      <vt:lpstr>Calibri</vt:lpstr>
      <vt:lpstr>Calibri Light</vt:lpstr>
      <vt:lpstr>Office Theme</vt:lpstr>
      <vt:lpstr> POETS  Presidents &amp; Officers Elect Training Seminar 2022-2023  Whatever your interactions within your Clubs – following this training – please bear in mind.,  what has been discuss and planned for at this POETS Session only takes effect on 1 July 2022.</vt:lpstr>
      <vt:lpstr>    Session 2: Learning Objectives</vt:lpstr>
      <vt:lpstr>Meet the District Support Team</vt:lpstr>
      <vt:lpstr>PowerPoint Presentation</vt:lpstr>
      <vt:lpstr>PowerPoint Presentation</vt:lpstr>
      <vt:lpstr>Meet the Assistant Governor team…</vt:lpstr>
      <vt:lpstr>Meet the Assistant Governor team…</vt:lpstr>
      <vt:lpstr>Meet the Assistant Governor team…</vt:lpstr>
      <vt:lpstr>Meet the Assistant Governor team…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AREAS FOR SUCCESS</dc:title>
  <dc:creator>Tracey Wilson</dc:creator>
  <cp:lastModifiedBy>JJ</cp:lastModifiedBy>
  <cp:revision>109</cp:revision>
  <dcterms:created xsi:type="dcterms:W3CDTF">2022-02-07T11:48:43Z</dcterms:created>
  <dcterms:modified xsi:type="dcterms:W3CDTF">2022-06-06T00:12:49Z</dcterms:modified>
</cp:coreProperties>
</file>