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99" r:id="rId2"/>
    <p:sldId id="280" r:id="rId3"/>
    <p:sldId id="385" r:id="rId4"/>
    <p:sldId id="386" r:id="rId5"/>
    <p:sldId id="387" r:id="rId6"/>
    <p:sldId id="388" r:id="rId7"/>
    <p:sldId id="389" r:id="rId8"/>
    <p:sldId id="390" r:id="rId9"/>
    <p:sldId id="391" r:id="rId10"/>
    <p:sldId id="392" r:id="rId11"/>
    <p:sldId id="393" r:id="rId12"/>
    <p:sldId id="394" r:id="rId13"/>
    <p:sldId id="395" r:id="rId14"/>
    <p:sldId id="396" r:id="rId15"/>
    <p:sldId id="397" r:id="rId16"/>
    <p:sldId id="39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85" autoAdjust="0"/>
    <p:restoredTop sz="94660"/>
  </p:normalViewPr>
  <p:slideViewPr>
    <p:cSldViewPr snapToGrid="0">
      <p:cViewPr varScale="1">
        <p:scale>
          <a:sx n="61" d="100"/>
          <a:sy n="61" d="100"/>
        </p:scale>
        <p:origin x="11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9AFD7-DD8A-4906-9C11-44A35F677D5D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1C3B2-194D-42DE-BD49-533AA8EB5D1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42773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7EE6C-A951-4CA8-92D2-63659B1CF6F4}" type="slidenum">
              <a:rPr lang="en-ZA" smtClean="0"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830880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7EE6C-A951-4CA8-92D2-63659B1CF6F4}" type="slidenum">
              <a:rPr lang="en-ZA" smtClean="0"/>
              <a:t>12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688395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7EE6C-A951-4CA8-92D2-63659B1CF6F4}" type="slidenum">
              <a:rPr lang="en-ZA" smtClean="0"/>
              <a:t>13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3162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7EE6C-A951-4CA8-92D2-63659B1CF6F4}" type="slidenum">
              <a:rPr lang="en-ZA" smtClean="0"/>
              <a:t>14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465733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7EE6C-A951-4CA8-92D2-63659B1CF6F4}" type="slidenum">
              <a:rPr lang="en-ZA" smtClean="0"/>
              <a:t>15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097536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7EE6C-A951-4CA8-92D2-63659B1CF6F4}" type="slidenum">
              <a:rPr lang="en-ZA" smtClean="0"/>
              <a:t>16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52350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7EE6C-A951-4CA8-92D2-63659B1CF6F4}" type="slidenum">
              <a:rPr lang="en-ZA" smtClean="0"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02977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7EE6C-A951-4CA8-92D2-63659B1CF6F4}" type="slidenum">
              <a:rPr lang="en-ZA" smtClean="0"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65559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7EE6C-A951-4CA8-92D2-63659B1CF6F4}" type="slidenum">
              <a:rPr lang="en-ZA" smtClean="0"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95716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7EE6C-A951-4CA8-92D2-63659B1CF6F4}" type="slidenum">
              <a:rPr lang="en-ZA" smtClean="0"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72116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Z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Z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ZA" dirty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7EE6C-A951-4CA8-92D2-63659B1CF6F4}" type="slidenum">
              <a:rPr lang="en-ZA" smtClean="0"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49948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7EE6C-A951-4CA8-92D2-63659B1CF6F4}" type="slidenum">
              <a:rPr lang="en-ZA" smtClean="0"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778965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7EE6C-A951-4CA8-92D2-63659B1CF6F4}" type="slidenum">
              <a:rPr lang="en-ZA" smtClean="0"/>
              <a:t>10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472578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7EE6C-A951-4CA8-92D2-63659B1CF6F4}" type="slidenum">
              <a:rPr lang="en-ZA" smtClean="0"/>
              <a:t>11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17280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03A44-1B79-45F6-A8F3-CCA07DFD32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030B1E-6643-4B62-BF10-9BEDCA890C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A7666E-27A1-48FE-8D2B-5ED021FAF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205AB-087E-4755-ABE4-A1149425F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7F2EFA-28E8-4287-8E09-A8A9B3315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29115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CE831-D90F-47B2-A228-D62A221B6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71DD5C-77E0-4AEB-A1C4-301647A67F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CF0BA-BF36-46C4-9D8E-8234D1500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4C4D9-3594-4D22-84D1-929F26B85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B5506-E126-4D42-B5E5-C3CAAD0C9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63529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B1FE72-217A-42FE-95F6-2C40F546EF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0E8847-8537-49DD-ABCF-08D5E1F82D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94B42-FA49-486C-886E-7C691133E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2841C-B391-40B8-B8C7-A5D274832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738CF-7808-4805-AD78-369568464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21856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9E0B2-0A2D-436E-92DD-3E8799C07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7BCD7-8A1C-4217-B7D1-ACB126D09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2C8BB-CB60-4626-BA51-9E761735B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7917A-558B-4D7D-8B77-80089D9E9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C00F5-8E69-4295-B622-48BDC5FC4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22559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5D21E-0081-4B0E-976E-7725A2EF4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9BA8E7-B1D0-4F4E-8F2C-507513FD8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25462-9C92-44C7-8FE8-2D3089D71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2A590F-9922-44C5-911D-8A31C2728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7D751-E191-4F7F-989D-58FDCEEF8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48585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6F412-709B-4142-8E07-28A17BB3E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A6EBE-93E9-4408-8FF3-A0FE1F68AD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6E503D-7C3E-4C15-93AF-257A804BE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B6D8CC-DCF2-4AC0-B827-3D60E5C73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6C1E7E-D4E8-48CD-BCB0-5C2B3E311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0D2C4E-B50D-421B-98CD-D25A95132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1539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D556E-6CB5-4C68-9450-6864055B5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99E981-57EC-4B4B-AAC8-8F267F1A5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D3BF35-6E22-4B11-A4A5-238E9FF80A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130456-A526-43C3-90F1-1A00DAA0FC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ABD92D-A72B-4D53-8D8D-90316DAB3E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FE1DA3-4262-4B31-9606-F66E596E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41C1DF-EB46-4217-9DA7-CCC4B162F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05EC1F-4400-4582-A669-302234693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40505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A3812-B4CA-4D37-8707-500CCB370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663363-7A0F-43EE-8B84-A2EDDD758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3F65D2-768E-44A2-85C8-794D6BEC9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57F790-584C-4862-BED7-99685D562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87198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1DE447-27E8-409B-8BE4-D6B88C058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B20BA3-7A0B-4B3F-A4DF-E1B1FF974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28E33E-67A6-4D81-968D-E780C5DBF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47869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28AB3-013C-4426-AC3E-B1D07FF8D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8364F-9F8B-44E4-B212-819D1307E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C95D0-1CBF-4D69-9E10-F6FFA637AC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E5F527-CCAE-4D8A-B226-83A8BCDC9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AFF8D-894A-46EF-A953-6D51EA5BB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E9AEE5-DCC6-4380-9C23-F62416B86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1449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A5FCF-FF07-4DD6-89FE-C7E22CB06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FFCBB8-20D9-4AA3-B742-AA0FFCB185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C9DBE1-8CBA-4E42-98FC-D92C62FDA0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FBC1B-CE00-4F35-AC7D-0B2553FA6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FFB95E-CCA4-4534-8749-E2EDE150B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62342C-67CB-4823-85AB-7003E3CD3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45692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rgbClr val="990099">
                <a:alpha val="84000"/>
              </a:srgbClr>
            </a:gs>
            <a:gs pos="76000">
              <a:srgbClr val="990099">
                <a:alpha val="83000"/>
                <a:lumMod val="95000"/>
                <a:lumOff val="5000"/>
              </a:srgbClr>
            </a:gs>
            <a:gs pos="30000">
              <a:schemeClr val="bg1"/>
            </a:gs>
            <a:gs pos="100000">
              <a:srgbClr val="00B05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11AC48-2DC8-4CF2-9C69-D342278E7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2BA119-9038-4691-A898-5D6A04571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63DDF-1722-49DD-8DFE-BD550FBD5D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85ACA-95B6-4806-97FB-9D2BA4BABA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377E3-C54A-4A00-9BDF-94FFF408A3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23637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popia.co.za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emf"/><Relationship Id="rId5" Type="http://schemas.openxmlformats.org/officeDocument/2006/relationships/hyperlink" Target="https://prezi.com/i/view/yWrmi9BT1cEBiW59F8EY" TargetMode="External"/><Relationship Id="rId4" Type="http://schemas.openxmlformats.org/officeDocument/2006/relationships/hyperlink" Target="https://www.justice.gov.za/inforeg/portal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E591146-C12C-4D7E-9352-9285A5CC4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83657"/>
            <a:ext cx="9144000" cy="4383313"/>
          </a:xfrm>
        </p:spPr>
        <p:txBody>
          <a:bodyPr>
            <a:normAutofit fontScale="90000"/>
          </a:bodyPr>
          <a:lstStyle/>
          <a:p>
            <a:r>
              <a:rPr lang="en-US" sz="8000" b="1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/>
            </a:r>
            <a:br>
              <a:rPr lang="en-US" sz="8000" b="1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</a:br>
            <a:r>
              <a:rPr lang="en-US" sz="8000" b="1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POETS </a:t>
            </a:r>
            <a:r>
              <a:rPr lang="en-US" sz="6600" b="1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/>
            </a:r>
            <a:br>
              <a:rPr lang="en-US" sz="6600" b="1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</a:br>
            <a:r>
              <a:rPr lang="en-US" sz="6600" b="1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Presidents </a:t>
            </a:r>
            <a:r>
              <a:rPr lang="en-US" sz="6600" b="1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&amp; </a:t>
            </a:r>
            <a:r>
              <a:rPr lang="en-US" sz="6600" b="1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Officers </a:t>
            </a:r>
            <a:r>
              <a:rPr lang="en-US" sz="6600" b="1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Elect Training </a:t>
            </a:r>
            <a:r>
              <a:rPr lang="en-US" sz="6600" b="1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Seminar 2022-2023</a:t>
            </a:r>
            <a:r>
              <a:rPr lang="en-US" sz="6600" b="1" dirty="0">
                <a:solidFill>
                  <a:srgbClr val="002060"/>
                </a:solidFill>
                <a:highlight>
                  <a:srgbClr val="990099"/>
                </a:highlight>
                <a:latin typeface="Bahnschrift SemiBold SemiConden" panose="020B0502040204020203" pitchFamily="34" charset="0"/>
              </a:rPr>
              <a:t/>
            </a:r>
            <a:br>
              <a:rPr lang="en-US" sz="6600" b="1" dirty="0">
                <a:solidFill>
                  <a:srgbClr val="002060"/>
                </a:solidFill>
                <a:highlight>
                  <a:srgbClr val="990099"/>
                </a:highlight>
                <a:latin typeface="Bahnschrift SemiBold SemiConden" panose="020B0502040204020203" pitchFamily="34" charset="0"/>
              </a:rPr>
            </a:br>
            <a:r>
              <a:rPr lang="en-US" sz="6600" b="1" dirty="0" smtClean="0">
                <a:solidFill>
                  <a:srgbClr val="002060"/>
                </a:solidFill>
                <a:highlight>
                  <a:srgbClr val="990099"/>
                </a:highlight>
                <a:latin typeface="Bahnschrift SemiBold SemiConden" panose="020B0502040204020203" pitchFamily="34" charset="0"/>
              </a:rPr>
              <a:t/>
            </a:r>
            <a:br>
              <a:rPr lang="en-US" sz="6600" b="1" dirty="0" smtClean="0">
                <a:solidFill>
                  <a:srgbClr val="002060"/>
                </a:solidFill>
                <a:highlight>
                  <a:srgbClr val="990099"/>
                </a:highlight>
                <a:latin typeface="Bahnschrift SemiBold SemiConden" panose="020B0502040204020203" pitchFamily="34" charset="0"/>
              </a:rPr>
            </a:br>
            <a:r>
              <a:rPr lang="en-ZA" sz="2000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Whatever </a:t>
            </a:r>
            <a:r>
              <a:rPr lang="en-ZA" sz="2000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your interactions within your Clubs – following this training – please bear </a:t>
            </a:r>
            <a:r>
              <a:rPr lang="en-ZA" sz="2000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in </a:t>
            </a:r>
            <a:r>
              <a:rPr lang="en-ZA" sz="2000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mind</a:t>
            </a:r>
            <a:r>
              <a:rPr lang="en-ZA" sz="2000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., </a:t>
            </a:r>
            <a:r>
              <a:rPr lang="en-ZA" sz="2000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/>
            </a:r>
            <a:br>
              <a:rPr lang="en-ZA" sz="2000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</a:br>
            <a:r>
              <a:rPr lang="en-ZA" sz="2000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what has been </a:t>
            </a:r>
            <a:r>
              <a:rPr lang="en-ZA" sz="2000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discuss and </a:t>
            </a:r>
            <a:r>
              <a:rPr lang="en-ZA" sz="2000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planned for at this POETS Session only </a:t>
            </a:r>
            <a:r>
              <a:rPr lang="en-ZA" sz="2000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takes effect on 1 July </a:t>
            </a:r>
            <a:r>
              <a:rPr lang="en-ZA" sz="2000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2022.</a:t>
            </a:r>
            <a:endParaRPr lang="en-ZA" sz="6600" b="1" dirty="0">
              <a:solidFill>
                <a:srgbClr val="002060"/>
              </a:solidFill>
              <a:highlight>
                <a:srgbClr val="990099"/>
              </a:highlight>
              <a:latin typeface="Bahnschrift SemiBold SemiConden" panose="020B0502040204020203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BF39630-6DE6-401F-B699-8ADBAD03CB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07" t="18495"/>
          <a:stretch/>
        </p:blipFill>
        <p:spPr>
          <a:xfrm>
            <a:off x="478971" y="261257"/>
            <a:ext cx="2931886" cy="12945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4063F24-2DAA-451A-88B8-989AFE7B9CF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2506" y="261258"/>
            <a:ext cx="1294574" cy="1294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15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chemeClr val="bg2">
                <a:lumMod val="25000"/>
              </a:schemeClr>
            </a:gs>
            <a:gs pos="76000">
              <a:schemeClr val="bg2">
                <a:lumMod val="25000"/>
              </a:schemeClr>
            </a:gs>
            <a:gs pos="30000">
              <a:schemeClr val="bg1"/>
            </a:gs>
            <a:gs pos="100000">
              <a:schemeClr val="bg2">
                <a:lumMod val="2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A024A8-F159-49AC-9FCA-BC15102D53E5}"/>
              </a:ext>
            </a:extLst>
          </p:cNvPr>
          <p:cNvSpPr txBox="1"/>
          <p:nvPr/>
        </p:nvSpPr>
        <p:spPr>
          <a:xfrm>
            <a:off x="1783080" y="2315101"/>
            <a:ext cx="862584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1500" dirty="0"/>
              <a:t>PERMISSION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722B534-9237-4829-AC00-49C2E4F570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347" y="150914"/>
            <a:ext cx="3694280" cy="1057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641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chemeClr val="bg2">
                <a:lumMod val="25000"/>
              </a:schemeClr>
            </a:gs>
            <a:gs pos="76000">
              <a:schemeClr val="bg2">
                <a:lumMod val="25000"/>
              </a:schemeClr>
            </a:gs>
            <a:gs pos="30000">
              <a:schemeClr val="bg1"/>
            </a:gs>
            <a:gs pos="100000">
              <a:schemeClr val="bg2">
                <a:lumMod val="2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A024A8-F159-49AC-9FCA-BC15102D53E5}"/>
              </a:ext>
            </a:extLst>
          </p:cNvPr>
          <p:cNvSpPr txBox="1"/>
          <p:nvPr/>
        </p:nvSpPr>
        <p:spPr>
          <a:xfrm>
            <a:off x="1141615" y="2315101"/>
            <a:ext cx="990877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1500" dirty="0"/>
              <a:t>PRACTICABLE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722B534-9237-4829-AC00-49C2E4F570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347" y="150914"/>
            <a:ext cx="3694280" cy="1057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61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chemeClr val="bg2">
                <a:lumMod val="25000"/>
              </a:schemeClr>
            </a:gs>
            <a:gs pos="76000">
              <a:schemeClr val="bg2">
                <a:lumMod val="25000"/>
              </a:schemeClr>
            </a:gs>
            <a:gs pos="30000">
              <a:schemeClr val="bg1"/>
            </a:gs>
            <a:gs pos="100000">
              <a:schemeClr val="bg2">
                <a:lumMod val="2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A024A8-F159-49AC-9FCA-BC15102D53E5}"/>
              </a:ext>
            </a:extLst>
          </p:cNvPr>
          <p:cNvSpPr txBox="1"/>
          <p:nvPr/>
        </p:nvSpPr>
        <p:spPr>
          <a:xfrm>
            <a:off x="2164080" y="2315101"/>
            <a:ext cx="786384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1500" dirty="0"/>
              <a:t>PROCESS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722B534-9237-4829-AC00-49C2E4F570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347" y="150914"/>
            <a:ext cx="3694280" cy="1057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71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chemeClr val="bg2">
                <a:lumMod val="25000"/>
              </a:schemeClr>
            </a:gs>
            <a:gs pos="76000">
              <a:schemeClr val="bg2">
                <a:lumMod val="25000"/>
              </a:schemeClr>
            </a:gs>
            <a:gs pos="30000">
              <a:schemeClr val="bg1"/>
            </a:gs>
            <a:gs pos="100000">
              <a:schemeClr val="bg2">
                <a:lumMod val="2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A024A8-F159-49AC-9FCA-BC15102D53E5}"/>
              </a:ext>
            </a:extLst>
          </p:cNvPr>
          <p:cNvSpPr txBox="1"/>
          <p:nvPr/>
        </p:nvSpPr>
        <p:spPr>
          <a:xfrm>
            <a:off x="2164080" y="2315101"/>
            <a:ext cx="786384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1500" dirty="0"/>
              <a:t>PRIVACY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722B534-9237-4829-AC00-49C2E4F570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347" y="150914"/>
            <a:ext cx="3694280" cy="1057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22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chemeClr val="bg2">
                <a:lumMod val="25000"/>
              </a:schemeClr>
            </a:gs>
            <a:gs pos="76000">
              <a:schemeClr val="bg2">
                <a:lumMod val="25000"/>
              </a:schemeClr>
            </a:gs>
            <a:gs pos="30000">
              <a:schemeClr val="bg1"/>
            </a:gs>
            <a:gs pos="100000">
              <a:schemeClr val="bg2">
                <a:lumMod val="2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A024A8-F159-49AC-9FCA-BC15102D53E5}"/>
              </a:ext>
            </a:extLst>
          </p:cNvPr>
          <p:cNvSpPr txBox="1"/>
          <p:nvPr/>
        </p:nvSpPr>
        <p:spPr>
          <a:xfrm>
            <a:off x="1280161" y="939633"/>
            <a:ext cx="7863840" cy="923330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ZA" sz="5400" dirty="0"/>
              <a:t>PERSONAL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3F10DF-4DE4-45B8-897C-17BC3BF2A49C}"/>
              </a:ext>
            </a:extLst>
          </p:cNvPr>
          <p:cNvSpPr txBox="1"/>
          <p:nvPr/>
        </p:nvSpPr>
        <p:spPr>
          <a:xfrm>
            <a:off x="1280161" y="1747073"/>
            <a:ext cx="7863840" cy="923330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ZA" sz="5400" dirty="0" smtClean="0"/>
              <a:t>PERMISSION</a:t>
            </a:r>
            <a:endParaRPr lang="en-ZA" sz="5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BC02A4-8911-44DA-909F-A9638C5EBB57}"/>
              </a:ext>
            </a:extLst>
          </p:cNvPr>
          <p:cNvSpPr txBox="1"/>
          <p:nvPr/>
        </p:nvSpPr>
        <p:spPr>
          <a:xfrm>
            <a:off x="1280161" y="2554513"/>
            <a:ext cx="7863840" cy="923330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ZA" sz="5400" dirty="0"/>
              <a:t>PRACTICABLE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C37701-6785-415D-B7D7-962C64604B10}"/>
              </a:ext>
            </a:extLst>
          </p:cNvPr>
          <p:cNvSpPr txBox="1"/>
          <p:nvPr/>
        </p:nvSpPr>
        <p:spPr>
          <a:xfrm>
            <a:off x="1280161" y="3361953"/>
            <a:ext cx="7863840" cy="923330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ZA" sz="5400" dirty="0"/>
              <a:t>PROTECT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1B5DB5-E2B8-4576-A8A3-C835F1075D42}"/>
              </a:ext>
            </a:extLst>
          </p:cNvPr>
          <p:cNvSpPr txBox="1"/>
          <p:nvPr/>
        </p:nvSpPr>
        <p:spPr>
          <a:xfrm>
            <a:off x="1280161" y="4169393"/>
            <a:ext cx="7863840" cy="923330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ZA" sz="5400" dirty="0"/>
              <a:t>PROCESS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C60479-1124-4693-960E-92360053FE15}"/>
              </a:ext>
            </a:extLst>
          </p:cNvPr>
          <p:cNvSpPr txBox="1"/>
          <p:nvPr/>
        </p:nvSpPr>
        <p:spPr>
          <a:xfrm>
            <a:off x="1280161" y="4976833"/>
            <a:ext cx="7863840" cy="923330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ZA" sz="5400" dirty="0"/>
              <a:t>PRIVACY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722B534-9237-4829-AC00-49C2E4F570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347" y="150914"/>
            <a:ext cx="3165798" cy="90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76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chemeClr val="bg2">
                <a:lumMod val="25000"/>
              </a:schemeClr>
            </a:gs>
            <a:gs pos="76000">
              <a:schemeClr val="bg2">
                <a:lumMod val="25000"/>
              </a:schemeClr>
            </a:gs>
            <a:gs pos="30000">
              <a:schemeClr val="bg1"/>
            </a:gs>
            <a:gs pos="100000">
              <a:schemeClr val="bg2">
                <a:lumMod val="2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wel Day - Wikipedia">
            <a:extLst>
              <a:ext uri="{FF2B5EF4-FFF2-40B4-BE49-F238E27FC236}">
                <a16:creationId xmlns:a16="http://schemas.microsoft.com/office/drawing/2014/main" id="{48DB1E55-60C5-4FBC-8EB3-E391466673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75" y="571500"/>
            <a:ext cx="4286250" cy="571500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722B534-9237-4829-AC00-49C2E4F570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347" y="150914"/>
            <a:ext cx="3694280" cy="1057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09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chemeClr val="bg2">
                <a:lumMod val="25000"/>
              </a:schemeClr>
            </a:gs>
            <a:gs pos="76000">
              <a:schemeClr val="bg2">
                <a:lumMod val="25000"/>
              </a:schemeClr>
            </a:gs>
            <a:gs pos="30000">
              <a:schemeClr val="bg1"/>
            </a:gs>
            <a:gs pos="100000">
              <a:schemeClr val="bg2">
                <a:lumMod val="2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A024A8-F159-49AC-9FCA-BC15102D53E5}"/>
              </a:ext>
            </a:extLst>
          </p:cNvPr>
          <p:cNvSpPr txBox="1"/>
          <p:nvPr/>
        </p:nvSpPr>
        <p:spPr>
          <a:xfrm>
            <a:off x="1280161" y="1288758"/>
            <a:ext cx="7863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5400" dirty="0"/>
              <a:t>RESOURCES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4CEAAB-5D84-4370-98F5-267554B5F0BC}"/>
              </a:ext>
            </a:extLst>
          </p:cNvPr>
          <p:cNvSpPr txBox="1"/>
          <p:nvPr/>
        </p:nvSpPr>
        <p:spPr>
          <a:xfrm>
            <a:off x="1423851" y="2212088"/>
            <a:ext cx="800753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ZA" sz="2400" dirty="0"/>
              <a:t>District Assembly (23</a:t>
            </a:r>
            <a:r>
              <a:rPr lang="en-ZA" sz="2400" baseline="30000" dirty="0"/>
              <a:t>rd</a:t>
            </a:r>
            <a:r>
              <a:rPr lang="en-ZA" sz="2400" dirty="0"/>
              <a:t> April) </a:t>
            </a:r>
          </a:p>
          <a:p>
            <a:pPr marL="360000" lvl="1">
              <a:tabLst>
                <a:tab pos="457200" algn="l"/>
              </a:tabLst>
            </a:pPr>
            <a:r>
              <a:rPr lang="en-ZA" sz="2400" dirty="0"/>
              <a:t>Kevin </a:t>
            </a:r>
            <a:r>
              <a:rPr lang="en-ZA" sz="2400" dirty="0" err="1"/>
              <a:t>Hoole</a:t>
            </a:r>
            <a:r>
              <a:rPr lang="en-ZA" sz="2400" dirty="0"/>
              <a:t>, from Michalsons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ZA" sz="2400" dirty="0"/>
              <a:t>The Act</a:t>
            </a:r>
          </a:p>
          <a:p>
            <a:pPr marL="360000" lvl="1" defTabSz="360000"/>
            <a:r>
              <a:rPr lang="en-ZA" sz="2400" dirty="0">
                <a:solidFill>
                  <a:srgbClr val="00B0F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https://popia.co.za/</a:t>
            </a:r>
            <a:endParaRPr lang="en-ZA" sz="2400" dirty="0">
              <a:solidFill>
                <a:srgbClr val="00B0F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ZA" sz="2400" dirty="0"/>
              <a:t>Information Regulator </a:t>
            </a:r>
          </a:p>
          <a:p>
            <a:pPr marL="360000" lvl="1">
              <a:tabLst>
                <a:tab pos="457200" algn="l"/>
              </a:tabLst>
            </a:pPr>
            <a:r>
              <a:rPr lang="en-ZA" sz="2400" dirty="0">
                <a:solidFill>
                  <a:srgbClr val="00B0F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https://www.justice.gov.za/inforeg/portal.html</a:t>
            </a:r>
            <a:endParaRPr lang="en-ZA" sz="2400" dirty="0">
              <a:solidFill>
                <a:srgbClr val="00B0F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ZA" sz="2400" dirty="0"/>
              <a:t>Michalsons </a:t>
            </a:r>
            <a:r>
              <a:rPr lang="en-ZA" sz="2400" dirty="0" err="1"/>
              <a:t>Popia</a:t>
            </a:r>
            <a:r>
              <a:rPr lang="en-ZA" sz="2400" dirty="0"/>
              <a:t> Plain Language Guide</a:t>
            </a:r>
          </a:p>
          <a:p>
            <a:pPr marL="360000" lvl="1">
              <a:tabLst>
                <a:tab pos="457200" algn="l"/>
              </a:tabLst>
            </a:pPr>
            <a:r>
              <a:rPr lang="en-ZA" sz="2400" dirty="0">
                <a:solidFill>
                  <a:srgbClr val="00B0F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https://prezi.com/i/view/yWrmi9BT1cEBiW59F8EY</a:t>
            </a:r>
            <a:endParaRPr lang="en-ZA" sz="2400" dirty="0">
              <a:solidFill>
                <a:srgbClr val="00B0F0"/>
              </a:solidFill>
            </a:endParaRPr>
          </a:p>
          <a:p>
            <a:endParaRPr lang="en-ZA" dirty="0"/>
          </a:p>
          <a:p>
            <a:endParaRPr lang="en-Z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22B534-9237-4829-AC00-49C2E4F570C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2347" y="150914"/>
            <a:ext cx="3694280" cy="1057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09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DE944-CE89-46E3-AEB5-6FAD0BA42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08011"/>
            <a:ext cx="121920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POPI </a:t>
            </a:r>
            <a:r>
              <a:rPr lang="en-US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ACT BY JANEY BALL</a:t>
            </a:r>
            <a:endParaRPr lang="en-ZA" dirty="0">
              <a:solidFill>
                <a:srgbClr val="002060"/>
              </a:solidFill>
              <a:latin typeface="Bahnschrift SemiBold SemiConden" panose="020B0502040204020203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722B534-9237-4829-AC00-49C2E4F570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47" y="150914"/>
            <a:ext cx="3694280" cy="105709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883" y="2533574"/>
            <a:ext cx="2464233" cy="3151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92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chemeClr val="bg2">
                <a:lumMod val="25000"/>
              </a:schemeClr>
            </a:gs>
            <a:gs pos="76000">
              <a:schemeClr val="bg2">
                <a:lumMod val="25000"/>
              </a:schemeClr>
            </a:gs>
            <a:gs pos="30000">
              <a:schemeClr val="bg1"/>
            </a:gs>
            <a:gs pos="100000">
              <a:schemeClr val="bg2">
                <a:lumMod val="2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20E7B-DCE4-469E-86F6-08B516541E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5194" y="1924334"/>
            <a:ext cx="8689157" cy="1723706"/>
          </a:xfrm>
        </p:spPr>
        <p:txBody>
          <a:bodyPr>
            <a:normAutofit/>
          </a:bodyPr>
          <a:lstStyle/>
          <a:p>
            <a:r>
              <a:rPr lang="en-ZA" b="1" dirty="0">
                <a:solidFill>
                  <a:schemeClr val="tx1"/>
                </a:solidFill>
              </a:rPr>
              <a:t>P is for … … </a:t>
            </a:r>
            <a:r>
              <a:rPr lang="en-ZA" b="1" dirty="0">
                <a:solidFill>
                  <a:srgbClr val="EA0000"/>
                </a:solidFill>
              </a:rPr>
              <a:t>…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722B534-9237-4829-AC00-49C2E4F570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347" y="150914"/>
            <a:ext cx="3694280" cy="1057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51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chemeClr val="bg2">
                <a:lumMod val="25000"/>
              </a:schemeClr>
            </a:gs>
            <a:gs pos="76000">
              <a:schemeClr val="bg2">
                <a:lumMod val="25000"/>
              </a:schemeClr>
            </a:gs>
            <a:gs pos="30000">
              <a:schemeClr val="bg1"/>
            </a:gs>
            <a:gs pos="100000">
              <a:schemeClr val="bg2">
                <a:lumMod val="2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67FE0E3-DFF4-4EE8-B12B-C7DEDBBBDE20}"/>
              </a:ext>
            </a:extLst>
          </p:cNvPr>
          <p:cNvSpPr txBox="1"/>
          <p:nvPr/>
        </p:nvSpPr>
        <p:spPr>
          <a:xfrm>
            <a:off x="1266092" y="1378634"/>
            <a:ext cx="9889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dirty="0"/>
              <a:t>Polyunsaturated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D9ACB3-07D4-4B57-B94E-4C08E46FDC0C}"/>
              </a:ext>
            </a:extLst>
          </p:cNvPr>
          <p:cNvSpPr txBox="1"/>
          <p:nvPr/>
        </p:nvSpPr>
        <p:spPr>
          <a:xfrm>
            <a:off x="1266092" y="4873178"/>
            <a:ext cx="9889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dirty="0"/>
              <a:t>Padded Cell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32F7F5-52F2-4C44-9EF7-2D018FA4AE51}"/>
              </a:ext>
            </a:extLst>
          </p:cNvPr>
          <p:cNvSpPr txBox="1"/>
          <p:nvPr/>
        </p:nvSpPr>
        <p:spPr>
          <a:xfrm>
            <a:off x="1266092" y="2252270"/>
            <a:ext cx="9889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dirty="0"/>
              <a:t>Parallelogram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2B808C-BACF-418F-97C9-B80AE563DCF2}"/>
              </a:ext>
            </a:extLst>
          </p:cNvPr>
          <p:cNvSpPr txBox="1"/>
          <p:nvPr/>
        </p:nvSpPr>
        <p:spPr>
          <a:xfrm>
            <a:off x="1266092" y="3125906"/>
            <a:ext cx="9889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dirty="0"/>
              <a:t>Percussionist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4750F9-EA70-4FE1-9313-ADAEDD3C67F4}"/>
              </a:ext>
            </a:extLst>
          </p:cNvPr>
          <p:cNvSpPr txBox="1"/>
          <p:nvPr/>
        </p:nvSpPr>
        <p:spPr>
          <a:xfrm>
            <a:off x="1266092" y="3999542"/>
            <a:ext cx="9889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dirty="0"/>
              <a:t>Pachyderm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722B534-9237-4829-AC00-49C2E4F570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347" y="150914"/>
            <a:ext cx="3694280" cy="1057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13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4" grpId="0"/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chemeClr val="bg2">
                <a:lumMod val="25000"/>
              </a:schemeClr>
            </a:gs>
            <a:gs pos="76000">
              <a:schemeClr val="bg2">
                <a:lumMod val="25000"/>
              </a:schemeClr>
            </a:gs>
            <a:gs pos="30000">
              <a:schemeClr val="bg1"/>
            </a:gs>
            <a:gs pos="100000">
              <a:schemeClr val="bg2">
                <a:lumMod val="2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67FE0E3-DFF4-4EE8-B12B-C7DEDBBBDE20}"/>
              </a:ext>
            </a:extLst>
          </p:cNvPr>
          <p:cNvSpPr txBox="1"/>
          <p:nvPr/>
        </p:nvSpPr>
        <p:spPr>
          <a:xfrm>
            <a:off x="1266092" y="1378634"/>
            <a:ext cx="98895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dirty="0"/>
              <a:t>perplexed personal president perpetual progressive permission porcupine pie personable practical protect panic perfect possibly pertinent </a:t>
            </a:r>
            <a:r>
              <a:rPr lang="en-ZA" sz="3600" dirty="0" err="1"/>
              <a:t>paia</a:t>
            </a:r>
            <a:r>
              <a:rPr lang="en-ZA" sz="3600" dirty="0"/>
              <a:t> perhaps professor privacy puzzle pyrotechnic public project process puff adder prophet protect petrol picket protest prison politician </a:t>
            </a:r>
            <a:r>
              <a:rPr lang="en-ZA" sz="3600" dirty="0" err="1"/>
              <a:t>pofadder</a:t>
            </a:r>
            <a:endParaRPr lang="en-ZA" sz="3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722B534-9237-4829-AC00-49C2E4F570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347" y="150914"/>
            <a:ext cx="3694280" cy="1057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35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chemeClr val="bg2">
                <a:lumMod val="25000"/>
              </a:schemeClr>
            </a:gs>
            <a:gs pos="76000">
              <a:schemeClr val="bg2">
                <a:lumMod val="25000"/>
              </a:schemeClr>
            </a:gs>
            <a:gs pos="30000">
              <a:schemeClr val="bg1"/>
            </a:gs>
            <a:gs pos="100000">
              <a:schemeClr val="bg2">
                <a:lumMod val="2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0EB43E7-8A09-4837-A1EE-E506769AF1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300" b="90000" l="4703" r="89765">
                        <a14:foregroundMark x1="9405" y1="23700" x2="6251" y2="28865"/>
                        <a14:foregroundMark x1="4703" y1="31400" x2="6501" y2="39700"/>
                        <a14:foregroundMark x1="6501" y1="39700" x2="9820" y2="43600"/>
                        <a14:foregroundMark x1="20609" y1="10300" x2="23928" y2="9300"/>
                        <a14:foregroundMark x1="39859" y1="8215" x2="48039" y2="6194"/>
                        <a14:foregroundMark x1="49513" y1="6140" x2="58482" y2="7958"/>
                        <a14:foregroundMark x1="89627" y1="25365" x2="89627" y2="39900"/>
                        <a14:foregroundMark x1="89627" y1="21400" x2="89627" y2="23043"/>
                        <a14:backgroundMark x1="4841" y1="31500" x2="4841" y2="31500"/>
                        <a14:backgroundMark x1="5671" y1="30200" x2="5671" y2="30200"/>
                        <a14:backgroundMark x1="38728" y1="8500" x2="38728" y2="8500"/>
                        <a14:backgroundMark x1="39696" y1="8500" x2="39696" y2="8500"/>
                        <a14:backgroundMark x1="39419" y1="8500" x2="39419" y2="8500"/>
                        <a14:backgroundMark x1="49378" y1="5600" x2="49378" y2="5600"/>
                        <a14:backgroundMark x1="59751" y1="8100" x2="62517" y2="9400"/>
                        <a14:backgroundMark x1="6639" y1="29000" x2="4841" y2="31500"/>
                        <a14:backgroundMark x1="39972" y1="8300" x2="37898" y2="9200"/>
                        <a14:backgroundMark x1="49654" y1="6300" x2="48133" y2="6300"/>
                        <a14:backgroundMark x1="89903" y1="23200" x2="88105" y2="24500"/>
                        <a14:backgroundMark x1="59751" y1="8300" x2="58783" y2="8300"/>
                        <a14:backgroundMark x1="53112" y1="59500" x2="50899" y2="99400"/>
                      </a14:backgroundRemoval>
                    </a14:imgEffect>
                  </a14:imgLayer>
                </a14:imgProps>
              </a:ext>
            </a:extLst>
          </a:blip>
          <a:srcRect b="37599"/>
          <a:stretch/>
        </p:blipFill>
        <p:spPr>
          <a:xfrm>
            <a:off x="7156713" y="1621391"/>
            <a:ext cx="3688801" cy="36152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55F79EA-FDB0-4D44-8A02-73A0A0942319}"/>
              </a:ext>
            </a:extLst>
          </p:cNvPr>
          <p:cNvSpPr txBox="1"/>
          <p:nvPr/>
        </p:nvSpPr>
        <p:spPr>
          <a:xfrm>
            <a:off x="1142799" y="1007629"/>
            <a:ext cx="536883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6600" dirty="0">
                <a:solidFill>
                  <a:srgbClr val="FF0000"/>
                </a:solidFill>
              </a:rPr>
              <a:t>P</a:t>
            </a:r>
            <a:r>
              <a:rPr lang="en-ZA" sz="6600" dirty="0"/>
              <a:t>rotection </a:t>
            </a:r>
          </a:p>
          <a:p>
            <a:r>
              <a:rPr lang="en-ZA" sz="5400" dirty="0">
                <a:solidFill>
                  <a:srgbClr val="FF0000"/>
                </a:solidFill>
              </a:rPr>
              <a:t>O</a:t>
            </a:r>
            <a:r>
              <a:rPr lang="en-ZA" sz="5400" dirty="0"/>
              <a:t>f</a:t>
            </a:r>
          </a:p>
          <a:p>
            <a:r>
              <a:rPr lang="en-ZA" sz="6600" dirty="0">
                <a:solidFill>
                  <a:srgbClr val="FF0000"/>
                </a:solidFill>
              </a:rPr>
              <a:t>P</a:t>
            </a:r>
            <a:r>
              <a:rPr lang="en-ZA" sz="6600" dirty="0"/>
              <a:t>ersonal</a:t>
            </a:r>
          </a:p>
          <a:p>
            <a:r>
              <a:rPr lang="en-ZA" sz="6000" dirty="0">
                <a:solidFill>
                  <a:srgbClr val="FF0000"/>
                </a:solidFill>
              </a:rPr>
              <a:t>I</a:t>
            </a:r>
            <a:r>
              <a:rPr lang="en-ZA" sz="6000" dirty="0"/>
              <a:t>nformation</a:t>
            </a:r>
          </a:p>
          <a:p>
            <a:r>
              <a:rPr lang="en-ZA" sz="5400" dirty="0">
                <a:solidFill>
                  <a:srgbClr val="FF0000"/>
                </a:solidFill>
              </a:rPr>
              <a:t>A</a:t>
            </a:r>
            <a:r>
              <a:rPr lang="en-ZA" sz="5400" dirty="0"/>
              <a:t>ct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22B534-9237-4829-AC00-49C2E4F570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2347" y="150914"/>
            <a:ext cx="3694280" cy="1057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864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chemeClr val="bg2">
                <a:lumMod val="25000"/>
              </a:schemeClr>
            </a:gs>
            <a:gs pos="76000">
              <a:schemeClr val="bg2">
                <a:lumMod val="25000"/>
              </a:schemeClr>
            </a:gs>
            <a:gs pos="30000">
              <a:schemeClr val="bg1"/>
            </a:gs>
            <a:gs pos="100000">
              <a:schemeClr val="bg2">
                <a:lumMod val="2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67FE0E3-DFF4-4EE8-B12B-C7DEDBBBDE20}"/>
              </a:ext>
            </a:extLst>
          </p:cNvPr>
          <p:cNvSpPr txBox="1"/>
          <p:nvPr/>
        </p:nvSpPr>
        <p:spPr>
          <a:xfrm>
            <a:off x="1266092" y="1378634"/>
            <a:ext cx="100985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dirty="0"/>
              <a:t>perplexed </a:t>
            </a:r>
            <a:r>
              <a:rPr lang="en-ZA" sz="3600" dirty="0">
                <a:solidFill>
                  <a:srgbClr val="FF0000"/>
                </a:solidFill>
              </a:rPr>
              <a:t>PERSONAL</a:t>
            </a:r>
            <a:r>
              <a:rPr lang="en-ZA" sz="3600" dirty="0"/>
              <a:t> president perpetual progressive porcupine pie </a:t>
            </a:r>
            <a:r>
              <a:rPr lang="en-ZA" sz="3600" dirty="0">
                <a:solidFill>
                  <a:srgbClr val="FF0000"/>
                </a:solidFill>
              </a:rPr>
              <a:t>PERMISSION</a:t>
            </a:r>
            <a:r>
              <a:rPr lang="en-ZA" sz="3600" dirty="0"/>
              <a:t> personable </a:t>
            </a:r>
            <a:r>
              <a:rPr lang="en-ZA" sz="3600" dirty="0">
                <a:solidFill>
                  <a:srgbClr val="FF0000"/>
                </a:solidFill>
              </a:rPr>
              <a:t>PRACTICAL</a:t>
            </a:r>
            <a:r>
              <a:rPr lang="en-ZA" sz="3600" dirty="0"/>
              <a:t> panic perfect possibly pertinent </a:t>
            </a:r>
            <a:r>
              <a:rPr lang="en-ZA" sz="3600" dirty="0" err="1"/>
              <a:t>paia</a:t>
            </a:r>
            <a:r>
              <a:rPr lang="en-ZA" sz="3600" dirty="0"/>
              <a:t> perhaps </a:t>
            </a:r>
            <a:r>
              <a:rPr lang="en-ZA" sz="3600" dirty="0">
                <a:solidFill>
                  <a:srgbClr val="FF0000"/>
                </a:solidFill>
              </a:rPr>
              <a:t>PROTECT</a:t>
            </a:r>
            <a:r>
              <a:rPr lang="en-ZA" sz="3600" dirty="0"/>
              <a:t> professor </a:t>
            </a:r>
            <a:r>
              <a:rPr lang="en-ZA" sz="3600" dirty="0">
                <a:solidFill>
                  <a:srgbClr val="FF0000"/>
                </a:solidFill>
              </a:rPr>
              <a:t>PRIVACY</a:t>
            </a:r>
            <a:r>
              <a:rPr lang="en-ZA" sz="3600" dirty="0"/>
              <a:t> puzzle pyrotechnic public project puff adder prophet </a:t>
            </a:r>
            <a:r>
              <a:rPr lang="en-ZA" sz="3600" dirty="0">
                <a:solidFill>
                  <a:srgbClr val="FF0000"/>
                </a:solidFill>
              </a:rPr>
              <a:t>PROCESS</a:t>
            </a:r>
            <a:r>
              <a:rPr lang="en-ZA" sz="3600" dirty="0">
                <a:solidFill>
                  <a:srgbClr val="C00000"/>
                </a:solidFill>
              </a:rPr>
              <a:t> </a:t>
            </a:r>
            <a:r>
              <a:rPr lang="en-ZA" sz="3600" dirty="0"/>
              <a:t>petrol picket protest prison politician </a:t>
            </a:r>
            <a:r>
              <a:rPr lang="en-ZA" sz="3600" dirty="0" err="1"/>
              <a:t>pofadder</a:t>
            </a:r>
            <a:endParaRPr lang="en-ZA" sz="3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722B534-9237-4829-AC00-49C2E4F570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347" y="150914"/>
            <a:ext cx="3694280" cy="1057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03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chemeClr val="bg2">
                <a:lumMod val="25000"/>
              </a:schemeClr>
            </a:gs>
            <a:gs pos="76000">
              <a:schemeClr val="bg2">
                <a:lumMod val="25000"/>
              </a:schemeClr>
            </a:gs>
            <a:gs pos="30000">
              <a:schemeClr val="bg1"/>
            </a:gs>
            <a:gs pos="100000">
              <a:schemeClr val="bg2">
                <a:lumMod val="2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A024A8-F159-49AC-9FCA-BC15102D53E5}"/>
              </a:ext>
            </a:extLst>
          </p:cNvPr>
          <p:cNvSpPr txBox="1"/>
          <p:nvPr/>
        </p:nvSpPr>
        <p:spPr>
          <a:xfrm>
            <a:off x="2164080" y="2315101"/>
            <a:ext cx="786384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1500" dirty="0"/>
              <a:t>PROTECT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722B534-9237-4829-AC00-49C2E4F570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347" y="150914"/>
            <a:ext cx="3694280" cy="1057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83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chemeClr val="bg2">
                <a:lumMod val="25000"/>
              </a:schemeClr>
            </a:gs>
            <a:gs pos="76000">
              <a:schemeClr val="bg2">
                <a:lumMod val="25000"/>
              </a:schemeClr>
            </a:gs>
            <a:gs pos="30000">
              <a:schemeClr val="bg1"/>
            </a:gs>
            <a:gs pos="100000">
              <a:schemeClr val="bg2">
                <a:lumMod val="2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A024A8-F159-49AC-9FCA-BC15102D53E5}"/>
              </a:ext>
            </a:extLst>
          </p:cNvPr>
          <p:cNvSpPr txBox="1"/>
          <p:nvPr/>
        </p:nvSpPr>
        <p:spPr>
          <a:xfrm>
            <a:off x="2164080" y="2315101"/>
            <a:ext cx="786384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1500" dirty="0"/>
              <a:t>PERSONAL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722B534-9237-4829-AC00-49C2E4F570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347" y="150914"/>
            <a:ext cx="3694280" cy="1057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53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6724</TotalTime>
  <Words>194</Words>
  <Application>Microsoft Office PowerPoint</Application>
  <PresentationFormat>Widescreen</PresentationFormat>
  <Paragraphs>52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Bahnschrift SemiBold SemiConden</vt:lpstr>
      <vt:lpstr>Calibri</vt:lpstr>
      <vt:lpstr>Calibri Light</vt:lpstr>
      <vt:lpstr>Office Theme</vt:lpstr>
      <vt:lpstr> POETS  Presidents &amp; Officers Elect Training Seminar 2022-2023  Whatever your interactions within your Clubs – following this training – please bear in mind.,  what has been discuss and planned for at this POETS Session only takes effect on 1 July 2022.</vt:lpstr>
      <vt:lpstr>POPI ACT BY JANEY BALL</vt:lpstr>
      <vt:lpstr>P is for … … 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 AREAS FOR SUCCESS</dc:title>
  <dc:creator>Tracey Wilson</dc:creator>
  <cp:lastModifiedBy>JJ</cp:lastModifiedBy>
  <cp:revision>104</cp:revision>
  <dcterms:created xsi:type="dcterms:W3CDTF">2022-02-07T11:48:43Z</dcterms:created>
  <dcterms:modified xsi:type="dcterms:W3CDTF">2022-06-06T00:09:26Z</dcterms:modified>
</cp:coreProperties>
</file>