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8" r:id="rId2"/>
    <p:sldId id="27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5" autoAdjust="0"/>
    <p:restoredTop sz="94660"/>
  </p:normalViewPr>
  <p:slideViewPr>
    <p:cSldViewPr snapToGrid="0">
      <p:cViewPr varScale="1">
        <p:scale>
          <a:sx n="61" d="100"/>
          <a:sy n="61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9AFD7-DD8A-4906-9C11-44A35F677D5D}" type="datetimeFigureOut">
              <a:rPr lang="en-ZA" smtClean="0"/>
              <a:t>2022/06/06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1C3B2-194D-42DE-BD49-533AA8EB5D1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277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03A44-1B79-45F6-A8F3-CCA07DFD3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030B1E-6643-4B62-BF10-9BEDCA890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7666E-27A1-48FE-8D2B-5ED021FAF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205AB-087E-4755-ABE4-A1149425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F2EFA-28E8-4287-8E09-A8A9B3315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2911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CE831-D90F-47B2-A228-D62A221B6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71DD5C-77E0-4AEB-A1C4-301647A67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CF0BA-BF36-46C4-9D8E-8234D1500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4C4D9-3594-4D22-84D1-929F26B85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B5506-E126-4D42-B5E5-C3CAAD0C9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6352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B1FE72-217A-42FE-95F6-2C40F546EF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0E8847-8537-49DD-ABCF-08D5E1F82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94B42-FA49-486C-886E-7C691133E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2841C-B391-40B8-B8C7-A5D274832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738CF-7808-4805-AD78-36956846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21856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9E0B2-0A2D-436E-92DD-3E8799C07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7BCD7-8A1C-4217-B7D1-ACB126D09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2C8BB-CB60-4626-BA51-9E761735B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7917A-558B-4D7D-8B77-80089D9E9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C00F5-8E69-4295-B622-48BDC5FC4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255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5D21E-0081-4B0E-976E-7725A2EF4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BA8E7-B1D0-4F4E-8F2C-507513FD8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25462-9C92-44C7-8FE8-2D3089D71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A590F-9922-44C5-911D-8A31C2728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7D751-E191-4F7F-989D-58FDCEEF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4858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6F412-709B-4142-8E07-28A17BB3E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A6EBE-93E9-4408-8FF3-A0FE1F68AD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E503D-7C3E-4C15-93AF-257A804BE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B6D8CC-DCF2-4AC0-B827-3D60E5C73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C1E7E-D4E8-48CD-BCB0-5C2B3E311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0D2C4E-B50D-421B-98CD-D25A9513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15396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D556E-6CB5-4C68-9450-6864055B5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9E981-57EC-4B4B-AAC8-8F267F1A5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D3BF35-6E22-4B11-A4A5-238E9FF80A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130456-A526-43C3-90F1-1A00DAA0FC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ABD92D-A72B-4D53-8D8D-90316DAB3E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FE1DA3-4262-4B31-9606-F66E596E6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2022/06/06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41C1DF-EB46-4217-9DA7-CCC4B162F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05EC1F-4400-4582-A669-302234693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40505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A3812-B4CA-4D37-8707-500CCB370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663363-7A0F-43EE-8B84-A2EDDD758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2022/06/06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3F65D2-768E-44A2-85C8-794D6BEC9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57F790-584C-4862-BED7-99685D562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87198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1DE447-27E8-409B-8BE4-D6B88C058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2022/06/06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B20BA3-7A0B-4B3F-A4DF-E1B1FF974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8E33E-67A6-4D81-968D-E780C5DBF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4786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28AB3-013C-4426-AC3E-B1D07FF8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8364F-9F8B-44E4-B212-819D1307E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C95D0-1CBF-4D69-9E10-F6FFA637A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5F527-CCAE-4D8A-B226-83A8BCDC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AFF8D-894A-46EF-A953-6D51EA5BB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9AEE5-DCC6-4380-9C23-F62416B86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144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5FCF-FF07-4DD6-89FE-C7E22CB06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FFCBB8-20D9-4AA3-B742-AA0FFCB185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C9DBE1-8CBA-4E42-98FC-D92C62FDA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FBC1B-CE00-4F35-AC7D-0B2553FA6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FFB95E-CCA4-4534-8749-E2EDE150B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62342C-67CB-4823-85AB-7003E3CD3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569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990099">
                <a:alpha val="84000"/>
              </a:srgbClr>
            </a:gs>
            <a:gs pos="76000">
              <a:srgbClr val="990099">
                <a:alpha val="83000"/>
                <a:lumMod val="95000"/>
                <a:lumOff val="5000"/>
              </a:srgbClr>
            </a:gs>
            <a:gs pos="30000">
              <a:schemeClr val="bg1"/>
            </a:gs>
            <a:gs pos="100000">
              <a:srgbClr val="00B05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11AC48-2DC8-4CF2-9C69-D342278E7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BA119-9038-4691-A898-5D6A04571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63DDF-1722-49DD-8DFE-BD550FBD5D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43FDA-D21B-4F29-95D9-A05F1E8E1D2E}" type="datetimeFigureOut">
              <a:rPr lang="en-ZA" smtClean="0"/>
              <a:t>2022/06/06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85ACA-95B6-4806-97FB-9D2BA4BAB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377E3-C54A-4A00-9BDF-94FFF408A3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236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591146-C12C-4D7E-9352-9285A5CC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3657"/>
            <a:ext cx="9144000" cy="4383313"/>
          </a:xfrm>
        </p:spPr>
        <p:txBody>
          <a:bodyPr>
            <a:normAutofit fontScale="90000"/>
          </a:bodyPr>
          <a:lstStyle/>
          <a:p>
            <a:r>
              <a:rPr lang="en-US" sz="8000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/>
            </a:r>
            <a:br>
              <a:rPr lang="en-US" sz="8000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</a:br>
            <a:r>
              <a:rPr lang="en-US" sz="8000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POETS </a:t>
            </a:r>
            <a:r>
              <a:rPr lang="en-US" sz="6600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/>
            </a:r>
            <a:br>
              <a:rPr lang="en-US" sz="6600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</a:br>
            <a:r>
              <a:rPr lang="en-US" sz="6600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Presidents </a:t>
            </a:r>
            <a:r>
              <a:rPr lang="en-US" sz="6600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&amp; </a:t>
            </a:r>
            <a:r>
              <a:rPr lang="en-US" sz="6600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Officers </a:t>
            </a:r>
            <a:r>
              <a:rPr lang="en-US" sz="6600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Elect Training </a:t>
            </a:r>
            <a:r>
              <a:rPr lang="en-US" sz="6600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Seminar 2022-2023</a:t>
            </a:r>
            <a:r>
              <a:rPr lang="en-US" sz="6600" b="1" dirty="0">
                <a:solidFill>
                  <a:srgbClr val="002060"/>
                </a:solidFill>
                <a:highlight>
                  <a:srgbClr val="990099"/>
                </a:highlight>
                <a:latin typeface="Bahnschrift SemiBold SemiConden" panose="020B0502040204020203" pitchFamily="34" charset="0"/>
              </a:rPr>
              <a:t/>
            </a:r>
            <a:br>
              <a:rPr lang="en-US" sz="6600" b="1" dirty="0">
                <a:solidFill>
                  <a:srgbClr val="002060"/>
                </a:solidFill>
                <a:highlight>
                  <a:srgbClr val="990099"/>
                </a:highlight>
                <a:latin typeface="Bahnschrift SemiBold SemiConden" panose="020B0502040204020203" pitchFamily="34" charset="0"/>
              </a:rPr>
            </a:br>
            <a:r>
              <a:rPr lang="en-US" sz="6600" b="1" dirty="0" smtClean="0">
                <a:solidFill>
                  <a:srgbClr val="002060"/>
                </a:solidFill>
                <a:highlight>
                  <a:srgbClr val="990099"/>
                </a:highlight>
                <a:latin typeface="Bahnschrift SemiBold SemiConden" panose="020B0502040204020203" pitchFamily="34" charset="0"/>
              </a:rPr>
              <a:t/>
            </a:r>
            <a:br>
              <a:rPr lang="en-US" sz="6600" b="1" dirty="0" smtClean="0">
                <a:solidFill>
                  <a:srgbClr val="002060"/>
                </a:solidFill>
                <a:highlight>
                  <a:srgbClr val="990099"/>
                </a:highlight>
                <a:latin typeface="Bahnschrift SemiBold SemiConden" panose="020B0502040204020203" pitchFamily="34" charset="0"/>
              </a:rPr>
            </a:br>
            <a:r>
              <a:rPr lang="en-ZA" sz="2000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Whatever </a:t>
            </a:r>
            <a:r>
              <a:rPr lang="en-ZA" sz="20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your interactions within your Clubs – following this training – please bear </a:t>
            </a:r>
            <a:r>
              <a:rPr lang="en-ZA" sz="2000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in </a:t>
            </a:r>
            <a:r>
              <a:rPr lang="en-ZA" sz="20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mind</a:t>
            </a:r>
            <a:r>
              <a:rPr lang="en-ZA" sz="2000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., </a:t>
            </a:r>
            <a:r>
              <a:rPr lang="en-ZA" sz="20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/>
            </a:r>
            <a:br>
              <a:rPr lang="en-ZA" sz="20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</a:br>
            <a:r>
              <a:rPr lang="en-ZA" sz="2000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what has been </a:t>
            </a:r>
            <a:r>
              <a:rPr lang="en-ZA" sz="20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discuss and </a:t>
            </a:r>
            <a:r>
              <a:rPr lang="en-ZA" sz="2000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planned for at this POETS Session only </a:t>
            </a:r>
            <a:r>
              <a:rPr lang="en-ZA" sz="20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takes effect on 1 July </a:t>
            </a:r>
            <a:r>
              <a:rPr lang="en-ZA" sz="2000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2022.</a:t>
            </a:r>
            <a:endParaRPr lang="en-ZA" sz="6600" b="1" dirty="0">
              <a:solidFill>
                <a:srgbClr val="002060"/>
              </a:solidFill>
              <a:highlight>
                <a:srgbClr val="990099"/>
              </a:highlight>
              <a:latin typeface="Bahnschrift SemiBold SemiConden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F39630-6DE6-401F-B699-8ADBAD03CB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07" t="18495"/>
          <a:stretch/>
        </p:blipFill>
        <p:spPr>
          <a:xfrm>
            <a:off x="478971" y="261257"/>
            <a:ext cx="2931886" cy="12945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063F24-2DAA-451A-88B8-989AFE7B9CF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506" y="261258"/>
            <a:ext cx="1294574" cy="129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1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b="1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District 9350  -  POETS 2022-2023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06913" y="76470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Connect  and Share with “My Rotary”</a:t>
            </a:r>
            <a:endParaRPr lang="en-ZA" sz="3600" b="1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767" y="5810764"/>
            <a:ext cx="1830459" cy="715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899" y="5810764"/>
            <a:ext cx="1539422" cy="696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580" y="1529408"/>
            <a:ext cx="7560840" cy="406270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384032" y="2060848"/>
            <a:ext cx="64807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580" y="1529408"/>
            <a:ext cx="7560840" cy="40294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580" y="1540478"/>
            <a:ext cx="7560840" cy="40405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580" y="1568026"/>
            <a:ext cx="7560840" cy="39962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580" y="1540478"/>
            <a:ext cx="7560840" cy="39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8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b="1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District 9350  -  POETS 2022-2023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767" y="5810764"/>
            <a:ext cx="1830459" cy="715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899" y="5810764"/>
            <a:ext cx="1539422" cy="6969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2092008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Thank You</a:t>
            </a:r>
          </a:p>
          <a:p>
            <a:pPr algn="ctr"/>
            <a:endParaRPr lang="en-ZA" sz="1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ZA" sz="4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 &amp; A</a:t>
            </a:r>
          </a:p>
          <a:p>
            <a:pPr algn="ctr"/>
            <a:endParaRPr lang="en-ZA" sz="1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ZA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jjjcms.capetown@gmail.com</a:t>
            </a:r>
          </a:p>
        </p:txBody>
      </p:sp>
    </p:spTree>
    <p:extLst>
      <p:ext uri="{BB962C8B-B14F-4D97-AF65-F5344CB8AC3E}">
        <p14:creationId xmlns:p14="http://schemas.microsoft.com/office/powerpoint/2010/main" val="88245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C0E58-5112-4107-9E95-9C5290C42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9650"/>
            <a:ext cx="121920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Club Runner </a:t>
            </a:r>
            <a:r>
              <a:rPr lang="en-US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and My Rotary</a:t>
            </a:r>
            <a:r>
              <a:rPr lang="en-US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 </a:t>
            </a:r>
            <a:endParaRPr lang="en-ZA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FCF255-850B-4FB5-9EAC-2E9426D92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47" y="150914"/>
            <a:ext cx="3694280" cy="1057097"/>
          </a:xfrm>
          <a:prstGeom prst="rect">
            <a:avLst/>
          </a:prstGeom>
        </p:spPr>
      </p:pic>
      <p:pic>
        <p:nvPicPr>
          <p:cNvPr id="3074" name="Picture 2" descr="Member picture">
            <a:extLst>
              <a:ext uri="{FF2B5EF4-FFF2-40B4-BE49-F238E27FC236}">
                <a16:creationId xmlns:a16="http://schemas.microsoft.com/office/drawing/2014/main" id="{7FB75FBE-1568-4656-840D-374757D0C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368" y="2755213"/>
            <a:ext cx="1845263" cy="267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55329" y="5433095"/>
            <a:ext cx="2081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smtClean="0">
                <a:solidFill>
                  <a:srgbClr val="002060"/>
                </a:solidFill>
                <a:latin typeface="+mj-lt"/>
              </a:rPr>
              <a:t>John Jacobs (JJ)</a:t>
            </a:r>
            <a:endParaRPr lang="en-ZA" sz="2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73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b="1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District 9350  -  POETS 2022-2023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0" y="2092007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Managing Your Club</a:t>
            </a:r>
          </a:p>
          <a:p>
            <a:pPr algn="ctr"/>
            <a:r>
              <a:rPr lang="en-ZA" sz="4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with</a:t>
            </a:r>
          </a:p>
          <a:p>
            <a:pPr algn="ctr"/>
            <a:r>
              <a:rPr lang="en-ZA" sz="4800" b="1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ClubRunner</a:t>
            </a:r>
            <a:endParaRPr lang="en-ZA" sz="4800" b="1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5733028"/>
            <a:ext cx="2086466" cy="815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5733028"/>
            <a:ext cx="1800216" cy="81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8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b="1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District 9350  -  POETS 2022-2023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06913" y="76470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Managing Your Club with </a:t>
            </a:r>
            <a:r>
              <a:rPr lang="en-ZA" sz="3600" b="1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ClubRunner</a:t>
            </a:r>
            <a:endParaRPr lang="en-ZA" sz="3600" b="1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767" y="5810764"/>
            <a:ext cx="1830459" cy="715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899" y="5810764"/>
            <a:ext cx="1539422" cy="696987"/>
          </a:xfrm>
          <a:prstGeom prst="rect">
            <a:avLst/>
          </a:prstGeom>
        </p:spPr>
      </p:pic>
      <p:grpSp>
        <p:nvGrpSpPr>
          <p:cNvPr id="21" name="Group 7"/>
          <p:cNvGrpSpPr>
            <a:grpSpLocks/>
          </p:cNvGrpSpPr>
          <p:nvPr/>
        </p:nvGrpSpPr>
        <p:grpSpPr bwMode="auto">
          <a:xfrm>
            <a:off x="5867400" y="2257044"/>
            <a:ext cx="1676400" cy="800100"/>
            <a:chOff x="4267200" y="2514600"/>
            <a:chExt cx="1676400" cy="800099"/>
          </a:xfrm>
        </p:grpSpPr>
        <p:sp>
          <p:nvSpPr>
            <p:cNvPr id="22" name="Left-Right Arrow 21"/>
            <p:cNvSpPr/>
            <p:nvPr/>
          </p:nvSpPr>
          <p:spPr>
            <a:xfrm>
              <a:off x="4267200" y="2514600"/>
              <a:ext cx="1676400" cy="800099"/>
            </a:xfrm>
            <a:prstGeom prst="leftRightArrow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6"/>
            <p:cNvSpPr txBox="1">
              <a:spLocks noChangeArrowheads="1"/>
            </p:cNvSpPr>
            <p:nvPr/>
          </p:nvSpPr>
          <p:spPr bwMode="auto">
            <a:xfrm>
              <a:off x="4495800" y="2729983"/>
              <a:ext cx="1219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chemeClr val="bg1"/>
                  </a:solidFill>
                  <a:latin typeface="Arial Narrow" panose="020B0606020202030204" pitchFamily="34" charset="0"/>
                </a:rPr>
                <a:t>Integration</a:t>
              </a:r>
            </a:p>
          </p:txBody>
        </p:sp>
      </p:grpSp>
      <p:grpSp>
        <p:nvGrpSpPr>
          <p:cNvPr id="24" name="Group 20"/>
          <p:cNvGrpSpPr>
            <a:grpSpLocks/>
          </p:cNvGrpSpPr>
          <p:nvPr/>
        </p:nvGrpSpPr>
        <p:grpSpPr bwMode="auto">
          <a:xfrm>
            <a:off x="3705225" y="1743811"/>
            <a:ext cx="1828800" cy="1722908"/>
            <a:chOff x="2181297" y="2064792"/>
            <a:chExt cx="1828800" cy="2050008"/>
          </a:xfrm>
        </p:grpSpPr>
        <p:sp>
          <p:nvSpPr>
            <p:cNvPr id="25" name="Flowchart: Magnetic Disk 24"/>
            <p:cNvSpPr/>
            <p:nvPr/>
          </p:nvSpPr>
          <p:spPr>
            <a:xfrm>
              <a:off x="2181297" y="2064792"/>
              <a:ext cx="1828800" cy="2050008"/>
            </a:xfrm>
            <a:prstGeom prst="flowChartMagneticDisk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TextBox 9"/>
            <p:cNvSpPr txBox="1">
              <a:spLocks noChangeArrowheads="1"/>
            </p:cNvSpPr>
            <p:nvPr/>
          </p:nvSpPr>
          <p:spPr bwMode="auto">
            <a:xfrm>
              <a:off x="2402238" y="2872381"/>
              <a:ext cx="1386918" cy="842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 b="1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ClubRunner</a:t>
              </a:r>
              <a:endParaRPr lang="en-US" altLang="en-US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  <a:p>
              <a:pPr algn="ctr" eaLnBrk="1" hangingPunct="1"/>
              <a:r>
                <a:rPr lang="en-US" altLang="en-US" sz="20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Server</a:t>
              </a:r>
            </a:p>
          </p:txBody>
        </p:sp>
      </p:grpSp>
      <p:grpSp>
        <p:nvGrpSpPr>
          <p:cNvPr id="27" name="Group 19"/>
          <p:cNvGrpSpPr>
            <a:grpSpLocks/>
          </p:cNvGrpSpPr>
          <p:nvPr/>
        </p:nvGrpSpPr>
        <p:grpSpPr bwMode="auto">
          <a:xfrm>
            <a:off x="7924800" y="1743811"/>
            <a:ext cx="1828800" cy="1722908"/>
            <a:chOff x="6400800" y="2088675"/>
            <a:chExt cx="1828800" cy="2026125"/>
          </a:xfrm>
        </p:grpSpPr>
        <p:sp>
          <p:nvSpPr>
            <p:cNvPr id="28" name="Flowchart: Magnetic Disk 27"/>
            <p:cNvSpPr/>
            <p:nvPr/>
          </p:nvSpPr>
          <p:spPr>
            <a:xfrm>
              <a:off x="6400800" y="2088675"/>
              <a:ext cx="1828800" cy="2026125"/>
            </a:xfrm>
            <a:prstGeom prst="flowChartMagneticDisk">
              <a:avLst/>
            </a:prstGeom>
            <a:solidFill>
              <a:srgbClr val="FFC000"/>
            </a:solidFill>
            <a:ln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TextBox 21"/>
            <p:cNvSpPr txBox="1">
              <a:spLocks noChangeArrowheads="1"/>
            </p:cNvSpPr>
            <p:nvPr/>
          </p:nvSpPr>
          <p:spPr bwMode="auto">
            <a:xfrm>
              <a:off x="6612122" y="2933996"/>
              <a:ext cx="1406155" cy="832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000066"/>
                  </a:solidFill>
                  <a:latin typeface="Arial Narrow" panose="020B0606020202030204" pitchFamily="34" charset="0"/>
                </a:rPr>
                <a:t>“My Rotary”</a:t>
              </a:r>
            </a:p>
            <a:p>
              <a:pPr algn="ctr" eaLnBrk="1" hangingPunct="1"/>
              <a:r>
                <a:rPr lang="en-US" altLang="en-US" sz="2000" b="1" dirty="0">
                  <a:solidFill>
                    <a:srgbClr val="000066"/>
                  </a:solidFill>
                  <a:latin typeface="Arial Narrow" panose="020B0606020202030204" pitchFamily="34" charset="0"/>
                </a:rPr>
                <a:t>Database</a:t>
              </a:r>
            </a:p>
          </p:txBody>
        </p:sp>
      </p:grpSp>
      <p:grpSp>
        <p:nvGrpSpPr>
          <p:cNvPr id="30" name="Group 16"/>
          <p:cNvGrpSpPr>
            <a:grpSpLocks/>
          </p:cNvGrpSpPr>
          <p:nvPr/>
        </p:nvGrpSpPr>
        <p:grpSpPr bwMode="auto">
          <a:xfrm>
            <a:off x="3521052" y="3880729"/>
            <a:ext cx="2149475" cy="357732"/>
            <a:chOff x="1861047" y="4533174"/>
            <a:chExt cx="2497307" cy="381002"/>
          </a:xfrm>
        </p:grpSpPr>
        <p:sp>
          <p:nvSpPr>
            <p:cNvPr id="31" name="Down Arrow 30"/>
            <p:cNvSpPr/>
            <p:nvPr/>
          </p:nvSpPr>
          <p:spPr>
            <a:xfrm rot="2756989">
              <a:off x="2239704" y="4154517"/>
              <a:ext cx="381002" cy="1138315"/>
            </a:xfrm>
            <a:prstGeom prst="downArrow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Down Arrow 31"/>
            <p:cNvSpPr/>
            <p:nvPr/>
          </p:nvSpPr>
          <p:spPr>
            <a:xfrm rot="18843011" flipH="1">
              <a:off x="3598695" y="4154517"/>
              <a:ext cx="381002" cy="1138315"/>
            </a:xfrm>
            <a:prstGeom prst="downArrow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3" name="TextBox 18"/>
          <p:cNvSpPr txBox="1">
            <a:spLocks noChangeArrowheads="1"/>
          </p:cNvSpPr>
          <p:nvPr/>
        </p:nvSpPr>
        <p:spPr bwMode="auto">
          <a:xfrm>
            <a:off x="6096001" y="1577595"/>
            <a:ext cx="1152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66"/>
                </a:solidFill>
                <a:latin typeface="Arial Narrow" panose="020B0606020202030204" pitchFamily="34" charset="0"/>
              </a:rPr>
              <a:t>OneRotary</a:t>
            </a:r>
          </a:p>
          <a:p>
            <a:pPr algn="ctr" eaLnBrk="1" hangingPunct="1"/>
            <a:r>
              <a:rPr lang="en-US" altLang="en-US" b="1">
                <a:solidFill>
                  <a:srgbClr val="000066"/>
                </a:solidFill>
                <a:latin typeface="Arial Narrow" panose="020B0606020202030204" pitchFamily="34" charset="0"/>
              </a:rPr>
              <a:t>Initiative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12962" y="4545230"/>
            <a:ext cx="4997402" cy="916778"/>
            <a:chOff x="588962" y="4545230"/>
            <a:chExt cx="4997402" cy="916778"/>
          </a:xfrm>
        </p:grpSpPr>
        <p:grpSp>
          <p:nvGrpSpPr>
            <p:cNvPr id="15" name="Group 4"/>
            <p:cNvGrpSpPr>
              <a:grpSpLocks/>
            </p:cNvGrpSpPr>
            <p:nvPr/>
          </p:nvGrpSpPr>
          <p:grpSpPr bwMode="auto">
            <a:xfrm>
              <a:off x="588962" y="4545230"/>
              <a:ext cx="2498701" cy="916778"/>
              <a:chOff x="473122" y="4874417"/>
              <a:chExt cx="3032078" cy="916781"/>
            </a:xfrm>
          </p:grpSpPr>
          <p:sp>
            <p:nvSpPr>
              <p:cNvPr id="19" name="TextBox 6"/>
              <p:cNvSpPr txBox="1">
                <a:spLocks noChangeArrowheads="1"/>
              </p:cNvSpPr>
              <p:nvPr/>
            </p:nvSpPr>
            <p:spPr bwMode="auto">
              <a:xfrm>
                <a:off x="473122" y="4874417"/>
                <a:ext cx="3032078" cy="461963"/>
              </a:xfrm>
              <a:prstGeom prst="rect">
                <a:avLst/>
              </a:prstGeom>
              <a:solidFill>
                <a:srgbClr val="FFFF66"/>
              </a:solidFill>
              <a:ln w="1905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ZA" altLang="en-US" sz="2400" b="1" dirty="0">
                    <a:solidFill>
                      <a:srgbClr val="00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Front of House</a:t>
                </a:r>
                <a:endParaRPr lang="en-US" altLang="en-US" sz="2400"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Box 9"/>
              <p:cNvSpPr txBox="1">
                <a:spLocks noChangeArrowheads="1"/>
              </p:cNvSpPr>
              <p:nvPr/>
            </p:nvSpPr>
            <p:spPr bwMode="auto">
              <a:xfrm>
                <a:off x="473122" y="5329235"/>
                <a:ext cx="3032078" cy="461963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ZA" altLang="en-US" sz="2400" b="1">
                    <a:solidFill>
                      <a:srgbClr val="00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 Page</a:t>
                </a:r>
                <a:endParaRPr lang="en-US" altLang="en-US" sz="2400" b="1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" name="Group 4"/>
            <p:cNvGrpSpPr>
              <a:grpSpLocks/>
            </p:cNvGrpSpPr>
            <p:nvPr/>
          </p:nvGrpSpPr>
          <p:grpSpPr bwMode="auto">
            <a:xfrm>
              <a:off x="3087663" y="4545230"/>
              <a:ext cx="2498701" cy="916778"/>
              <a:chOff x="473122" y="4874417"/>
              <a:chExt cx="3032078" cy="916781"/>
            </a:xfrm>
          </p:grpSpPr>
          <p:sp>
            <p:nvSpPr>
              <p:cNvPr id="35" name="TextBox 6"/>
              <p:cNvSpPr txBox="1">
                <a:spLocks noChangeArrowheads="1"/>
              </p:cNvSpPr>
              <p:nvPr/>
            </p:nvSpPr>
            <p:spPr bwMode="auto">
              <a:xfrm>
                <a:off x="473122" y="4874417"/>
                <a:ext cx="3032078" cy="461963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905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ZA" altLang="en-US" sz="2400" b="1" dirty="0">
                    <a:solidFill>
                      <a:srgbClr val="00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Back of House</a:t>
                </a:r>
                <a:endParaRPr lang="en-US" altLang="en-US" sz="2400"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TextBox 9"/>
              <p:cNvSpPr txBox="1">
                <a:spLocks noChangeArrowheads="1"/>
              </p:cNvSpPr>
              <p:nvPr/>
            </p:nvSpPr>
            <p:spPr bwMode="auto">
              <a:xfrm>
                <a:off x="473122" y="5329235"/>
                <a:ext cx="3032078" cy="461963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905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ZA" altLang="en-US" sz="2400" b="1" dirty="0">
                    <a:solidFill>
                      <a:srgbClr val="00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Members Area</a:t>
                </a:r>
                <a:endParaRPr lang="en-US" altLang="en-US" sz="2400"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30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b="1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District 9350  -  POETS 2022-2023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06913" y="76470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Managing Your Club with </a:t>
            </a:r>
            <a:r>
              <a:rPr lang="en-ZA" sz="3600" b="1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ClubRunner</a:t>
            </a:r>
            <a:endParaRPr lang="en-ZA" sz="3600" b="1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767" y="5810764"/>
            <a:ext cx="1830459" cy="715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899" y="5810764"/>
            <a:ext cx="1539422" cy="696987"/>
          </a:xfrm>
          <a:prstGeom prst="rect">
            <a:avLst/>
          </a:prstGeom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893392" y="1957218"/>
            <a:ext cx="3886200" cy="461963"/>
          </a:xfrm>
          <a:prstGeom prst="rect">
            <a:avLst/>
          </a:prstGeom>
          <a:solidFill>
            <a:srgbClr val="FFFF66"/>
          </a:solidFill>
          <a:ln w="19050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ZA" altLang="en-US"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endParaRPr lang="en-US" altLang="en-US" sz="24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8379" y="1957218"/>
            <a:ext cx="3962400" cy="461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00006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ZA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Rotarians</a:t>
            </a:r>
            <a:endParaRPr lang="en-US" sz="24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94979" y="2643018"/>
            <a:ext cx="3886200" cy="2554545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ZA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Access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ZA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Communication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ZA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Contacts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ZA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 Contacts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ZA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 Meetings &amp; Times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ZA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Events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ZA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Calendar Posting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ZA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Exposure Posting</a:t>
            </a:r>
            <a:endParaRPr lang="en-US" altLang="en-US" sz="2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35204" y="2643018"/>
            <a:ext cx="3962400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0066"/>
            </a:solidFill>
          </a:ln>
        </p:spPr>
        <p:txBody>
          <a:bodyPr>
            <a:spAutoFit/>
          </a:bodyPr>
          <a:lstStyle/>
          <a:p>
            <a:pPr marL="341313" indent="-341313">
              <a:buFont typeface="Arial" pitchFamily="34" charset="0"/>
              <a:buChar char="•"/>
              <a:defRPr/>
            </a:pPr>
            <a:r>
              <a:rPr lang="en-ZA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Member Information</a:t>
            </a:r>
            <a:endParaRPr lang="en-ZA" sz="20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341313" indent="-341313">
              <a:buFont typeface="Arial" pitchFamily="34" charset="0"/>
              <a:buChar char="•"/>
              <a:defRPr/>
            </a:pPr>
            <a:r>
              <a:rPr lang="en-ZA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Member Search</a:t>
            </a:r>
          </a:p>
          <a:p>
            <a:pPr marL="341313" indent="-341313">
              <a:buFont typeface="Arial" pitchFamily="34" charset="0"/>
              <a:buChar char="•"/>
              <a:defRPr/>
            </a:pPr>
            <a:r>
              <a:rPr lang="en-ZA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Club Dashboard</a:t>
            </a:r>
          </a:p>
          <a:p>
            <a:pPr marL="341313" indent="-341313">
              <a:buFont typeface="Arial" pitchFamily="34" charset="0"/>
              <a:buChar char="•"/>
              <a:defRPr/>
            </a:pPr>
            <a:r>
              <a:rPr lang="en-ZA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Smart Phone Directory</a:t>
            </a:r>
          </a:p>
          <a:p>
            <a:pPr marL="341313" indent="-341313">
              <a:buFont typeface="Arial" pitchFamily="34" charset="0"/>
              <a:buChar char="•"/>
              <a:defRPr/>
            </a:pPr>
            <a:r>
              <a:rPr lang="en-ZA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Photo Albums</a:t>
            </a:r>
          </a:p>
          <a:p>
            <a:pPr marL="341313" indent="-341313">
              <a:buFont typeface="Arial" pitchFamily="34" charset="0"/>
              <a:buChar char="•"/>
              <a:defRPr/>
            </a:pPr>
            <a:r>
              <a:rPr lang="en-ZA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District Documents</a:t>
            </a:r>
          </a:p>
          <a:p>
            <a:pPr marL="341313" indent="-341313">
              <a:buFont typeface="Arial" pitchFamily="34" charset="0"/>
              <a:buChar char="•"/>
              <a:defRPr/>
            </a:pPr>
            <a:r>
              <a:rPr lang="en-ZA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District Bulletin</a:t>
            </a:r>
          </a:p>
          <a:p>
            <a:pPr marL="341313" indent="-341313">
              <a:buFont typeface="Arial" pitchFamily="34" charset="0"/>
              <a:buChar char="•"/>
              <a:defRPr/>
            </a:pPr>
            <a:r>
              <a:rPr lang="en-ZA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District Training Links</a:t>
            </a:r>
          </a:p>
        </p:txBody>
      </p:sp>
    </p:spTree>
    <p:extLst>
      <p:ext uri="{BB962C8B-B14F-4D97-AF65-F5344CB8AC3E}">
        <p14:creationId xmlns:p14="http://schemas.microsoft.com/office/powerpoint/2010/main" val="123938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b="1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District 9350  -  POETS 2022-2023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06913" y="76470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Managing Your Club with </a:t>
            </a:r>
            <a:r>
              <a:rPr lang="en-ZA" sz="3600" b="1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ClubRunner</a:t>
            </a:r>
            <a:endParaRPr lang="en-ZA" sz="3600" b="1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767" y="5810764"/>
            <a:ext cx="1830459" cy="715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899" y="5810764"/>
            <a:ext cx="1539422" cy="696987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847528" y="201395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ZA" sz="3600" dirty="0">
                <a:solidFill>
                  <a:srgbClr val="00B050"/>
                </a:solidFill>
              </a:rPr>
              <a:t>● </a:t>
            </a:r>
            <a:r>
              <a:rPr lang="en-ZA" sz="3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website – www.rotary9350.co.za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47528" y="2613657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ZA" sz="3600" dirty="0">
                <a:solidFill>
                  <a:srgbClr val="00B050"/>
                </a:solidFill>
              </a:rPr>
              <a:t>● </a:t>
            </a:r>
            <a:r>
              <a:rPr lang="en-ZA" sz="3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Login to Member Area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47528" y="3318893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ZA" sz="3600" dirty="0">
                <a:solidFill>
                  <a:srgbClr val="00B050"/>
                </a:solidFill>
              </a:rPr>
              <a:t>● </a:t>
            </a:r>
            <a:r>
              <a:rPr lang="en-ZA" sz="3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Register</a:t>
            </a:r>
          </a:p>
        </p:txBody>
      </p:sp>
    </p:spTree>
    <p:extLst>
      <p:ext uri="{BB962C8B-B14F-4D97-AF65-F5344CB8AC3E}">
        <p14:creationId xmlns:p14="http://schemas.microsoft.com/office/powerpoint/2010/main" val="116303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b="1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District 9350  -  POETS 2022-2023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06913" y="76470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Managing Your Club with </a:t>
            </a:r>
            <a:r>
              <a:rPr lang="en-ZA" sz="3600" b="1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ClubRunner</a:t>
            </a:r>
            <a:endParaRPr lang="en-ZA" sz="3600" b="1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767" y="5810764"/>
            <a:ext cx="1830459" cy="715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899" y="5810764"/>
            <a:ext cx="1539422" cy="6969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346" y="1641528"/>
            <a:ext cx="7421134" cy="393874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328248" y="2132856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346" y="1611482"/>
            <a:ext cx="7421134" cy="396878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384032" y="4509120"/>
            <a:ext cx="79208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433" y="1630662"/>
            <a:ext cx="7421134" cy="39496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433" y="1671577"/>
            <a:ext cx="7421132" cy="393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7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b="1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District 9350  -  POETS 2022-2023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0" y="2092007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Connect and Share</a:t>
            </a:r>
          </a:p>
          <a:p>
            <a:pPr algn="ctr"/>
            <a:r>
              <a:rPr lang="en-ZA" sz="4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with</a:t>
            </a:r>
          </a:p>
          <a:p>
            <a:pPr algn="ctr"/>
            <a:r>
              <a:rPr lang="en-ZA" sz="48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“My Rotary”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5733028"/>
            <a:ext cx="2086466" cy="815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5733028"/>
            <a:ext cx="1800216" cy="81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0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b="1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District 9350  -  POETS 2022-2023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06913" y="76470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Connect  and Share with “My Rotary”</a:t>
            </a:r>
            <a:endParaRPr lang="en-ZA" sz="3600" b="1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767" y="5810764"/>
            <a:ext cx="1830459" cy="715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899" y="5810764"/>
            <a:ext cx="1539422" cy="696987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847528" y="201395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ZA" sz="3600" dirty="0">
                <a:solidFill>
                  <a:srgbClr val="00B050"/>
                </a:solidFill>
              </a:rPr>
              <a:t>● </a:t>
            </a:r>
            <a:r>
              <a:rPr lang="en-ZA" sz="3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website – www.rotary.org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47528" y="2613657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ZA" sz="3600" dirty="0">
                <a:solidFill>
                  <a:srgbClr val="00B050"/>
                </a:solidFill>
              </a:rPr>
              <a:t>● </a:t>
            </a:r>
            <a:r>
              <a:rPr lang="en-ZA" sz="3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Sign In to “My Rotary”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47528" y="3318893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ZA" sz="3600" dirty="0">
                <a:solidFill>
                  <a:srgbClr val="00B050"/>
                </a:solidFill>
              </a:rPr>
              <a:t>● </a:t>
            </a:r>
            <a:r>
              <a:rPr lang="en-ZA" sz="3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Register</a:t>
            </a:r>
          </a:p>
        </p:txBody>
      </p:sp>
    </p:spTree>
    <p:extLst>
      <p:ext uri="{BB962C8B-B14F-4D97-AF65-F5344CB8AC3E}">
        <p14:creationId xmlns:p14="http://schemas.microsoft.com/office/powerpoint/2010/main" val="151575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6591</TotalTime>
  <Words>258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Bahnschrift SemiBold SemiConden</vt:lpstr>
      <vt:lpstr>Calibri</vt:lpstr>
      <vt:lpstr>Calibri Light</vt:lpstr>
      <vt:lpstr>Office Theme</vt:lpstr>
      <vt:lpstr> POETS  Presidents &amp; Officers Elect Training Seminar 2022-2023  Whatever your interactions within your Clubs – following this training – please bear in mind.,  what has been discuss and planned for at this POETS Session only takes effect on 1 July 2022.</vt:lpstr>
      <vt:lpstr>Club Runner and My Rotary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TARGET AREAS FOR SUCCESS</dc:title>
  <dc:creator>Tracey Wilson</dc:creator>
  <cp:lastModifiedBy>JJ</cp:lastModifiedBy>
  <cp:revision>103</cp:revision>
  <dcterms:created xsi:type="dcterms:W3CDTF">2022-02-07T11:48:43Z</dcterms:created>
  <dcterms:modified xsi:type="dcterms:W3CDTF">2022-06-05T23:27:14Z</dcterms:modified>
</cp:coreProperties>
</file>