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60" r:id="rId2"/>
    <p:sldId id="267" r:id="rId3"/>
    <p:sldId id="355" r:id="rId4"/>
    <p:sldId id="356" r:id="rId5"/>
    <p:sldId id="357" r:id="rId6"/>
    <p:sldId id="358" r:id="rId7"/>
    <p:sldId id="359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89981" autoAdjust="0"/>
  </p:normalViewPr>
  <p:slideViewPr>
    <p:cSldViewPr snapToGrid="0">
      <p:cViewPr varScale="1">
        <p:scale>
          <a:sx n="59" d="100"/>
          <a:sy n="59" d="100"/>
        </p:scale>
        <p:origin x="12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9AFD7-DD8A-4906-9C11-44A35F677D5D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1C3B2-194D-42DE-BD49-533AA8EB5D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277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Choose strong members to help you lead – but take heed of diversity</a:t>
            </a:r>
          </a:p>
          <a:p>
            <a:r>
              <a:rPr lang="en-ZA" dirty="0"/>
              <a:t>This is not a 1 person show, you lead together</a:t>
            </a:r>
          </a:p>
          <a:p>
            <a:r>
              <a:rPr lang="en-ZA" dirty="0"/>
              <a:t>Pay attention to the role of secretary and treasurer – vital to the health of the club</a:t>
            </a:r>
          </a:p>
          <a:p>
            <a:r>
              <a:rPr lang="en-ZA" dirty="0"/>
              <a:t>Run sub-committees</a:t>
            </a:r>
          </a:p>
          <a:p>
            <a:r>
              <a:rPr lang="en-ZA" dirty="0"/>
              <a:t>Strive for continuity – PP, Pres and 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FDE30-401F-4ECB-B8BE-E24DE2B3094D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76145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 you year ahead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Monthly themes – guest speakers that align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Meetings – Have a structured agenda and be consistent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Events – My experience, a busy club is a healthy and happy club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Don’t forget the socials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4FDE30-401F-4ECB-B8BE-E24DE2B3094D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182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Central repository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Publish minutes of board meetings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Whatsapp</a:t>
            </a: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groups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Facebook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Guest speakers – external mediums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Newsletter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welfare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4FDE30-401F-4ECB-B8BE-E24DE2B3094D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518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Change things up from the previous year – without being too radical!! (some people don’t like change)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Don’t be predictable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Introduce something new – </a:t>
            </a:r>
            <a:r>
              <a:rPr kumimoji="0" lang="en-Z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</a:t>
            </a: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quote of the week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4FDE30-401F-4ECB-B8BE-E24DE2B3094D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8213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Enjoy yourself – your members will enjoy themselves to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Maintain the energy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 flexible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4FDE30-401F-4ECB-B8BE-E24DE2B3094D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4721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03A44-1B79-45F6-A8F3-CCA07DFD3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30B1E-6643-4B62-BF10-9BEDCA890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7666E-27A1-48FE-8D2B-5ED021FA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205AB-087E-4755-ABE4-A1149425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F2EFA-28E8-4287-8E09-A8A9B331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2911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E831-D90F-47B2-A228-D62A221B6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1DD5C-77E0-4AEB-A1C4-301647A67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CF0BA-BF36-46C4-9D8E-8234D1500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4C4D9-3594-4D22-84D1-929F26B8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B5506-E126-4D42-B5E5-C3CAAD0C9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35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B1FE72-217A-42FE-95F6-2C40F546E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E8847-8537-49DD-ABCF-08D5E1F82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94B42-FA49-486C-886E-7C691133E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841C-B391-40B8-B8C7-A5D27483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738CF-7808-4805-AD78-36956846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185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E0B2-0A2D-436E-92DD-3E8799C0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7BCD7-8A1C-4217-B7D1-ACB126D09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2C8BB-CB60-4626-BA51-9E761735B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7917A-558B-4D7D-8B77-80089D9E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C00F5-8E69-4295-B622-48BDC5FC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255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D21E-0081-4B0E-976E-7725A2EF4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BA8E7-B1D0-4F4E-8F2C-507513FD8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25462-9C92-44C7-8FE8-2D3089D7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A590F-9922-44C5-911D-8A31C2728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7D751-E191-4F7F-989D-58FDCEEF8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858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6F412-709B-4142-8E07-28A17BB3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A6EBE-93E9-4408-8FF3-A0FE1F68A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E503D-7C3E-4C15-93AF-257A804BE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6D8CC-DCF2-4AC0-B827-3D60E5C7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C1E7E-D4E8-48CD-BCB0-5C2B3E31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D2C4E-B50D-421B-98CD-D25A9513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5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D556E-6CB5-4C68-9450-6864055B5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9E981-57EC-4B4B-AAC8-8F267F1A5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3BF35-6E22-4B11-A4A5-238E9FF80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130456-A526-43C3-90F1-1A00DAA0F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BD92D-A72B-4D53-8D8D-90316DAB3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E1DA3-4262-4B31-9606-F66E596E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41C1DF-EB46-4217-9DA7-CCC4B162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05EC1F-4400-4582-A669-30223469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4050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3812-B4CA-4D37-8707-500CCB370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63363-7A0F-43EE-8B84-A2EDDD75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F65D2-768E-44A2-85C8-794D6BEC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7F790-584C-4862-BED7-99685D56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71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1DE447-27E8-409B-8BE4-D6B88C05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B20BA3-7A0B-4B3F-A4DF-E1B1FF974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8E33E-67A6-4D81-968D-E780C5DB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786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28AB3-013C-4426-AC3E-B1D07FF8D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364F-9F8B-44E4-B212-819D1307E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C95D0-1CBF-4D69-9E10-F6FFA637A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5F527-CCAE-4D8A-B226-83A8BCDC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AFF8D-894A-46EF-A953-6D51EA5B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9AEE5-DCC6-4380-9C23-F62416B8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44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A5FCF-FF07-4DD6-89FE-C7E22CB0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FFCBB8-20D9-4AA3-B742-AA0FFCB18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9DBE1-8CBA-4E42-98FC-D92C62FDA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FBC1B-CE00-4F35-AC7D-0B2553FA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FB95E-CCA4-4534-8749-E2EDE150B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2342C-67CB-4823-85AB-7003E3CD3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569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990099">
                <a:alpha val="84000"/>
              </a:srgbClr>
            </a:gs>
            <a:gs pos="76000">
              <a:srgbClr val="990099">
                <a:alpha val="83000"/>
                <a:lumMod val="95000"/>
                <a:lumOff val="5000"/>
              </a:srgbClr>
            </a:gs>
            <a:gs pos="30000">
              <a:schemeClr val="bg1"/>
            </a:gs>
            <a:gs pos="100000">
              <a:srgbClr val="00B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11AC48-2DC8-4CF2-9C69-D342278E7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BA119-9038-4691-A898-5D6A04571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63DDF-1722-49DD-8DFE-BD550FBD5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85ACA-95B6-4806-97FB-9D2BA4BAB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377E3-C54A-4A00-9BDF-94FFF408A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363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MHbP--wu1Q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591146-C12C-4D7E-9352-9285A5CC4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83657"/>
            <a:ext cx="9144000" cy="4383313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US" sz="80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US" sz="80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POETS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Presidents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&amp; </a:t>
            </a: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Officers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Elect Training </a:t>
            </a: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Seminar 2022-2023</a:t>
            </a:r>
            <a:r>
              <a:rPr lang="en-US" sz="6600" b="1" dirty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  <a:t/>
            </a:r>
            <a:br>
              <a:rPr lang="en-US" sz="6600" b="1" dirty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</a:br>
            <a:r>
              <a:rPr lang="en-US" sz="6600" b="1" dirty="0" smtClean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  <a:t/>
            </a:r>
            <a:br>
              <a:rPr lang="en-US" sz="6600" b="1" dirty="0" smtClean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</a:b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Whatever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your interactions within your Clubs – following this training – please bear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in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mind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.,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what has been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discuss and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planned for at this POETS Session only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takes effect on 1 July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2022.</a:t>
            </a:r>
            <a:endParaRPr lang="en-ZA" sz="6600" b="1" dirty="0">
              <a:solidFill>
                <a:srgbClr val="002060"/>
              </a:solidFill>
              <a:highlight>
                <a:srgbClr val="990099"/>
              </a:highlight>
              <a:latin typeface="Bahnschrift SemiBold SemiConden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F39630-6DE6-401F-B699-8ADBAD03CB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07" t="18495"/>
          <a:stretch/>
        </p:blipFill>
        <p:spPr>
          <a:xfrm>
            <a:off x="478971" y="261257"/>
            <a:ext cx="2931886" cy="12945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063F24-2DAA-451A-88B8-989AFE7B9CF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506" y="261258"/>
            <a:ext cx="1294574" cy="129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B42912-F2FA-40B0-8FF2-DAE5185C9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381" y="166894"/>
            <a:ext cx="3670223" cy="1050213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21534D5-F215-408E-AC60-F0AB90046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48" y="1281275"/>
            <a:ext cx="10465904" cy="617262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Let’s hear from a Past President</a:t>
            </a:r>
            <a:r>
              <a:rPr lang="en-US" dirty="0">
                <a:latin typeface="Bahnschrift SemiBold" panose="020B0502040204020203" pitchFamily="34" charset="0"/>
              </a:rPr>
              <a:t>…</a:t>
            </a:r>
            <a:endParaRPr lang="en-ZA" dirty="0">
              <a:latin typeface="Bahnschrift SemiBold" panose="020B0502040204020203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78568-7856-4E52-85A0-FC0B3A9EF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452" y="2464903"/>
            <a:ext cx="10121348" cy="371205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Past President Doug Batchelor</a:t>
            </a:r>
          </a:p>
          <a:p>
            <a:r>
              <a:rPr lang="en-US" sz="36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2009 -2010</a:t>
            </a:r>
          </a:p>
          <a:p>
            <a:r>
              <a:rPr lang="en-US" sz="36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2021 -2022</a:t>
            </a:r>
            <a:endParaRPr lang="en-ZA" sz="3600" dirty="0">
              <a:solidFill>
                <a:srgbClr val="002060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7" name="Picture 6" descr="member photo">
            <a:extLst>
              <a:ext uri="{FF2B5EF4-FFF2-40B4-BE49-F238E27FC236}">
                <a16:creationId xmlns:a16="http://schemas.microsoft.com/office/drawing/2014/main" id="{D2B0A61C-7EE7-470E-9546-49C9B2C8B6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579" y="2109782"/>
            <a:ext cx="2738969" cy="39088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78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F9C659-B369-48A5-AB3D-2A17B207F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60" y="118396"/>
            <a:ext cx="3455781" cy="9888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967C69-F592-4F57-81FC-D7F2F230BE17}"/>
              </a:ext>
            </a:extLst>
          </p:cNvPr>
          <p:cNvSpPr txBox="1"/>
          <p:nvPr/>
        </p:nvSpPr>
        <p:spPr>
          <a:xfrm>
            <a:off x="4912085" y="1341120"/>
            <a:ext cx="2367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3600" b="1" dirty="0">
                <a:latin typeface="Bodoni Bd BT" panose="02070803080706020303" pitchFamily="18" charset="0"/>
              </a:rPr>
              <a:t>The Board</a:t>
            </a:r>
          </a:p>
        </p:txBody>
      </p:sp>
      <p:pic>
        <p:nvPicPr>
          <p:cNvPr id="6" name="Picture 5" descr="Business people video conferencing">
            <a:extLst>
              <a:ext uri="{FF2B5EF4-FFF2-40B4-BE49-F238E27FC236}">
                <a16:creationId xmlns:a16="http://schemas.microsoft.com/office/drawing/2014/main" id="{0DE0A4CE-BF49-40C3-AC08-2EE54EA3B2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85" y="2406064"/>
            <a:ext cx="5772829" cy="3847613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53864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F9C659-B369-48A5-AB3D-2A17B207F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60" y="118396"/>
            <a:ext cx="3455781" cy="9888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967C69-F592-4F57-81FC-D7F2F230BE17}"/>
              </a:ext>
            </a:extLst>
          </p:cNvPr>
          <p:cNvSpPr txBox="1"/>
          <p:nvPr/>
        </p:nvSpPr>
        <p:spPr>
          <a:xfrm>
            <a:off x="1697182" y="3105833"/>
            <a:ext cx="1955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Bd BT" panose="02070803080706020303" pitchFamily="18" charset="0"/>
                <a:ea typeface="+mn-ea"/>
                <a:cs typeface="+mn-cs"/>
              </a:rPr>
              <a:t>Planning</a:t>
            </a:r>
          </a:p>
        </p:txBody>
      </p:sp>
      <p:pic>
        <p:nvPicPr>
          <p:cNvPr id="8" name="Picture 7" descr="Side view of a white calendar">
            <a:extLst>
              <a:ext uri="{FF2B5EF4-FFF2-40B4-BE49-F238E27FC236}">
                <a16:creationId xmlns:a16="http://schemas.microsoft.com/office/drawing/2014/main" id="{DF2E0952-781D-4A0F-B8E5-4344FEC9E68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958" y="1657868"/>
            <a:ext cx="5307898" cy="3542263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1344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F9C659-B369-48A5-AB3D-2A17B207F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60" y="118396"/>
            <a:ext cx="3455781" cy="9888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967C69-F592-4F57-81FC-D7F2F230BE17}"/>
              </a:ext>
            </a:extLst>
          </p:cNvPr>
          <p:cNvSpPr txBox="1"/>
          <p:nvPr/>
        </p:nvSpPr>
        <p:spPr>
          <a:xfrm>
            <a:off x="1692390" y="5618667"/>
            <a:ext cx="8946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Bd BT" panose="02070803080706020303" pitchFamily="18" charset="0"/>
                <a:ea typeface="+mn-ea"/>
                <a:cs typeface="+mn-cs"/>
              </a:rPr>
              <a:t>Communicate, communicate, communicate</a:t>
            </a:r>
          </a:p>
        </p:txBody>
      </p:sp>
      <p:pic>
        <p:nvPicPr>
          <p:cNvPr id="6" name="Picture 5" descr="Hand holding a blue telephone">
            <a:extLst>
              <a:ext uri="{FF2B5EF4-FFF2-40B4-BE49-F238E27FC236}">
                <a16:creationId xmlns:a16="http://schemas.microsoft.com/office/drawing/2014/main" id="{14DCD933-EB65-466E-BBB6-C2FE338DF1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073" y="1387530"/>
            <a:ext cx="5926282" cy="395085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</p:spTree>
    <p:extLst>
      <p:ext uri="{BB962C8B-B14F-4D97-AF65-F5344CB8AC3E}">
        <p14:creationId xmlns:p14="http://schemas.microsoft.com/office/powerpoint/2010/main" val="8933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F9C659-B369-48A5-AB3D-2A17B207F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60" y="118396"/>
            <a:ext cx="3455781" cy="9888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967C69-F592-4F57-81FC-D7F2F230BE17}"/>
              </a:ext>
            </a:extLst>
          </p:cNvPr>
          <p:cNvSpPr txBox="1"/>
          <p:nvPr/>
        </p:nvSpPr>
        <p:spPr>
          <a:xfrm>
            <a:off x="8181110" y="3332667"/>
            <a:ext cx="2324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Bd BT" panose="02070803080706020303" pitchFamily="18" charset="0"/>
                <a:ea typeface="+mn-ea"/>
                <a:cs typeface="+mn-cs"/>
              </a:rPr>
              <a:t>Be Unique</a:t>
            </a:r>
          </a:p>
        </p:txBody>
      </p:sp>
      <p:pic>
        <p:nvPicPr>
          <p:cNvPr id="5" name="Picture 4" descr="One glowing light bulb among rows of unlit bulbs">
            <a:extLst>
              <a:ext uri="{FF2B5EF4-FFF2-40B4-BE49-F238E27FC236}">
                <a16:creationId xmlns:a16="http://schemas.microsoft.com/office/drawing/2014/main" id="{9177771B-54D0-41D4-85B3-5566632DA78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994" y="1622028"/>
            <a:ext cx="5423480" cy="406761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58112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erson doing a handstand against yellow wall">
            <a:extLst>
              <a:ext uri="{FF2B5EF4-FFF2-40B4-BE49-F238E27FC236}">
                <a16:creationId xmlns:a16="http://schemas.microsoft.com/office/drawing/2014/main" id="{54B2911F-DC0A-4631-889B-1148D23AA2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018" y="492748"/>
            <a:ext cx="5809146" cy="3871819"/>
          </a:xfrm>
          <a:prstGeom prst="rect">
            <a:avLst/>
          </a:prstGeom>
          <a:effectLst>
            <a:reflection blurRad="6350" stA="50000" endA="300" endPos="55500" dist="508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967C69-F592-4F57-81FC-D7F2F230BE17}"/>
              </a:ext>
            </a:extLst>
          </p:cNvPr>
          <p:cNvSpPr txBox="1"/>
          <p:nvPr/>
        </p:nvSpPr>
        <p:spPr>
          <a:xfrm>
            <a:off x="1379258" y="2105491"/>
            <a:ext cx="1325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Bd BT" panose="02070803080706020303" pitchFamily="18" charset="0"/>
                <a:ea typeface="+mn-ea"/>
                <a:cs typeface="+mn-cs"/>
              </a:rPr>
              <a:t>Enjoy</a:t>
            </a:r>
            <a:endParaRPr kumimoji="0" lang="en-ZA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Bd BT" panose="02070803080706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8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FD7AB-1022-48C9-AA65-5EAD0A1BF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4333"/>
            <a:ext cx="12192000" cy="1325563"/>
          </a:xfrm>
        </p:spPr>
        <p:txBody>
          <a:bodyPr/>
          <a:lstStyle/>
          <a:p>
            <a:pPr algn="ctr"/>
            <a:r>
              <a:rPr lang="en-ZA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 – People of Action</a:t>
            </a:r>
            <a:endParaRPr lang="en-ZA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6" descr="Leadership Pictures, Leadership Stock Photos &amp; Images | Depositphotos®">
            <a:extLst>
              <a:ext uri="{FF2B5EF4-FFF2-40B4-BE49-F238E27FC236}">
                <a16:creationId xmlns:a16="http://schemas.microsoft.com/office/drawing/2014/main" id="{0B8945EC-FDA1-4DCA-ADC3-1BEA67B5FC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F9C659-B369-48A5-AB3D-2A17B207F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60" y="118396"/>
            <a:ext cx="3455781" cy="988852"/>
          </a:xfrm>
          <a:prstGeom prst="rect">
            <a:avLst/>
          </a:prstGeom>
        </p:spPr>
      </p:pic>
      <p:sp>
        <p:nvSpPr>
          <p:cNvPr id="5" name="Rounded Rectangle 4">
            <a:hlinkClick r:id="rId3"/>
          </p:cNvPr>
          <p:cNvSpPr/>
          <p:nvPr/>
        </p:nvSpPr>
        <p:spPr>
          <a:xfrm>
            <a:off x="4216400" y="3720052"/>
            <a:ext cx="3759200" cy="1494971"/>
          </a:xfrm>
          <a:prstGeom prst="roundRect">
            <a:avLst>
              <a:gd name="adj" fmla="val 38997"/>
            </a:avLst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Click Here for</a:t>
            </a:r>
          </a:p>
          <a:p>
            <a:pPr algn="ctr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78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8222</TotalTime>
  <Words>244</Words>
  <Application>Microsoft Office PowerPoint</Application>
  <PresentationFormat>Widescreen</PresentationFormat>
  <Paragraphs>41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Bahnschrift SemiBold</vt:lpstr>
      <vt:lpstr>Bahnschrift SemiBold SemiConden</vt:lpstr>
      <vt:lpstr>Bodoni Bd BT</vt:lpstr>
      <vt:lpstr>Calibri</vt:lpstr>
      <vt:lpstr>Calibri Light</vt:lpstr>
      <vt:lpstr>Office Theme</vt:lpstr>
      <vt:lpstr> POETS  Presidents &amp; Officers Elect Training Seminar 2022-2023  Whatever your interactions within your Clubs – following this training – please bear in mind.,  what has been discuss and planned for at this POETS Session only takes effect on 1 July 2022.</vt:lpstr>
      <vt:lpstr>Let’s hear from a Past President…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Video – People of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AREAS FOR SUCCESS</dc:title>
  <dc:creator>Tracey Wilson</dc:creator>
  <cp:lastModifiedBy>JJ</cp:lastModifiedBy>
  <cp:revision>109</cp:revision>
  <dcterms:created xsi:type="dcterms:W3CDTF">2022-02-07T11:48:43Z</dcterms:created>
  <dcterms:modified xsi:type="dcterms:W3CDTF">2022-06-06T00:04:45Z</dcterms:modified>
</cp:coreProperties>
</file>