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264" r:id="rId3"/>
    <p:sldId id="375" r:id="rId4"/>
    <p:sldId id="376" r:id="rId5"/>
    <p:sldId id="406" r:id="rId6"/>
    <p:sldId id="404" r:id="rId7"/>
    <p:sldId id="270" r:id="rId8"/>
    <p:sldId id="4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AFD7-DD8A-4906-9C11-44A35F677D5D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C3B2-194D-42DE-BD49-533AA8EB5D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7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41D0-EB0D-450D-978E-3A532CF040B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961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3A44-1B79-45F6-A8F3-CCA07DFD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0B1E-6643-4B62-BF10-9BEDCA89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666E-27A1-48FE-8D2B-5ED021FA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5AB-087E-4755-ABE4-A1149425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2EFA-28E8-4287-8E09-A8A9B331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1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E831-D90F-47B2-A228-D62A221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DD5C-77E0-4AEB-A1C4-301647A6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F0BA-BF36-46C4-9D8E-8234D150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C4D9-3594-4D22-84D1-929F26B8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B5506-E126-4D42-B5E5-C3CAAD0C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35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1FE72-217A-42FE-95F6-2C40F546E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E8847-8537-49DD-ABCF-08D5E1F82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B42-FA49-486C-886E-7C69113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841C-B391-40B8-B8C7-A5D27483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38CF-7808-4805-AD78-36956846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18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E0B2-0A2D-436E-92DD-3E8799C0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BCD7-8A1C-4217-B7D1-ACB126D0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2C8BB-CB60-4626-BA51-9E761735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917A-558B-4D7D-8B77-80089D9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00F5-8E69-4295-B622-48BDC5FC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55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D21E-0081-4B0E-976E-7725A2E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A8E7-B1D0-4F4E-8F2C-507513F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5462-9C92-44C7-8FE8-2D3089D7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590F-9922-44C5-911D-8A31C27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D751-E191-4F7F-989D-58FDCEEF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5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412-709B-4142-8E07-28A17BB3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EBE-93E9-4408-8FF3-A0FE1F68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503D-7C3E-4C15-93AF-257A804BE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6D8CC-DCF2-4AC0-B827-3D60E5C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1E7E-D4E8-48CD-BCB0-5C2B3E31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C4E-B50D-421B-98CD-D25A9513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3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556E-6CB5-4C68-9450-6864055B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E981-57EC-4B4B-AAC8-8F267F1A5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BF35-6E22-4B11-A4A5-238E9FF8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30456-A526-43C3-90F1-1A00DAA0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BD92D-A72B-4D53-8D8D-90316DAB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E1DA3-4262-4B31-9606-F66E596E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1C1DF-EB46-4217-9DA7-CCC4B16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EC1F-4400-4582-A669-3022346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05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3812-B4CA-4D37-8707-500CCB3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63363-7A0F-43EE-8B84-A2EDDD75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65D2-768E-44A2-85C8-794D6BE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F790-584C-4862-BED7-99685D5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71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DE447-27E8-409B-8BE4-D6B88C05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20BA3-7A0B-4B3F-A4DF-E1B1FF9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E33E-67A6-4D81-968D-E780C5D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78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8AB3-013C-4426-AC3E-B1D07FF8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364F-9F8B-44E4-B212-819D1307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95D0-1CBF-4D69-9E10-F6FFA637A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5F527-CCAE-4D8A-B226-83A8BCD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FF8D-894A-46EF-A953-6D51EA5B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AEE5-DCC6-4380-9C23-F62416B8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FCF-FF07-4DD6-89FE-C7E22CB0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FCBB8-20D9-4AA3-B742-AA0FFCB18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9DBE1-8CBA-4E42-98FC-D92C62FD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BC1B-CE00-4F35-AC7D-0B2553F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B95E-CCA4-4534-8749-E2EDE150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342C-67CB-4823-85AB-7003E3CD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6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90099">
                <a:alpha val="84000"/>
              </a:srgbClr>
            </a:gs>
            <a:gs pos="76000">
              <a:srgbClr val="990099">
                <a:alpha val="83000"/>
                <a:lumMod val="95000"/>
                <a:lumOff val="5000"/>
              </a:srgbClr>
            </a:gs>
            <a:gs pos="30000">
              <a:schemeClr val="bg1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1AC48-2DC8-4CF2-9C69-D342278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A119-9038-4691-A898-5D6A0457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3DDF-1722-49DD-8DFE-BD550FBD5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3FDA-D21B-4F29-95D9-A05F1E8E1D2E}" type="datetimeFigureOut">
              <a:rPr lang="en-ZA" smtClean="0"/>
              <a:t>2022/06/05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5ACA-95B6-4806-97FB-9D2BA4BA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77E3-C54A-4A00-9BDF-94FFF408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PcIZx7Da6U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drF8fKrB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0FrEYUwfvU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91146-C12C-4D7E-9352-9285A5CC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657"/>
            <a:ext cx="9144000" cy="438331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POETS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Presidents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&amp;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Officers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Elect Training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Seminar 2022-2023</a:t>
            </a:r>
            <a: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Whatever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your interactions within your Clubs – following this training – please bear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mind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.,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 has been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discuss and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planned for at this POETS Session only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takes effect on 1 July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2022.</a:t>
            </a:r>
            <a:endParaRPr lang="en-ZA" sz="6600" b="1" dirty="0">
              <a:solidFill>
                <a:srgbClr val="002060"/>
              </a:solidFill>
              <a:highlight>
                <a:srgbClr val="990099"/>
              </a:highligh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9630-6DE6-401F-B699-8ADBAD03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18495"/>
          <a:stretch/>
        </p:blipFill>
        <p:spPr>
          <a:xfrm>
            <a:off x="478971" y="261257"/>
            <a:ext cx="2931886" cy="12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63F24-2DAA-451A-88B8-989AFE7B9C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06" y="261258"/>
            <a:ext cx="1294574" cy="1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03526B-EE24-41EA-865A-5B7D7C21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7107"/>
            <a:ext cx="12192000" cy="24114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Introduction</a:t>
            </a:r>
            <a:b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IMAGINE </a:t>
            </a:r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– Julian Lennon</a:t>
            </a:r>
            <a:endParaRPr lang="en-ZA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364FC-6F6E-4CA0-A664-8E770C9C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  <p:sp>
        <p:nvSpPr>
          <p:cNvPr id="5" name="Rounded Rectangle 4">
            <a:hlinkClick r:id="rId3"/>
          </p:cNvPr>
          <p:cNvSpPr/>
          <p:nvPr/>
        </p:nvSpPr>
        <p:spPr>
          <a:xfrm>
            <a:off x="4216400" y="4300623"/>
            <a:ext cx="3759200" cy="1494971"/>
          </a:xfrm>
          <a:prstGeom prst="roundRect">
            <a:avLst>
              <a:gd name="adj" fmla="val 38997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Click Here for</a:t>
            </a:r>
          </a:p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EFE8-6EB8-4406-93AB-1597223E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24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Meet the DG – Rotary </a:t>
            </a:r>
            <a:endParaRPr lang="en-ZA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D54B9-DC09-478D-9FEE-55A286B3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0" y="118396"/>
            <a:ext cx="3455781" cy="988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74922-26B4-4A50-AD06-A75ACA4B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2" y="1367604"/>
            <a:ext cx="4763386" cy="4710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01C44C-9AAC-40D0-8840-E47916B935CC}"/>
              </a:ext>
            </a:extLst>
          </p:cNvPr>
          <p:cNvSpPr txBox="1"/>
          <p:nvPr/>
        </p:nvSpPr>
        <p:spPr>
          <a:xfrm>
            <a:off x="750277" y="2485293"/>
            <a:ext cx="50526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25 Oct 2005 : 1 of 7 people at 1</a:t>
            </a:r>
            <a:r>
              <a:rPr lang="en-ZA" baseline="30000" dirty="0">
                <a:latin typeface="Bahnschrift SemiBold" panose="020B0502040204020203" pitchFamily="34" charset="0"/>
              </a:rPr>
              <a:t>st</a:t>
            </a:r>
            <a:r>
              <a:rPr lang="en-ZA" dirty="0">
                <a:latin typeface="Bahnschrift SemiBold" panose="020B0502040204020203" pitchFamily="34" charset="0"/>
              </a:rPr>
              <a:t> prospective new club meeting at </a:t>
            </a:r>
            <a:r>
              <a:rPr lang="en-ZA" dirty="0" err="1">
                <a:latin typeface="Bahnschrift SemiBold" panose="020B0502040204020203" pitchFamily="34" charset="0"/>
              </a:rPr>
              <a:t>Erinvale</a:t>
            </a:r>
            <a:r>
              <a:rPr lang="en-ZA" dirty="0">
                <a:latin typeface="Bahnschrift SemiBol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Charter Member of HSRC : 06 June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2</a:t>
            </a:r>
            <a:r>
              <a:rPr lang="en-ZA" baseline="30000" dirty="0">
                <a:latin typeface="Bahnschrift SemiBold" panose="020B0502040204020203" pitchFamily="34" charset="0"/>
              </a:rPr>
              <a:t>nd</a:t>
            </a:r>
            <a:r>
              <a:rPr lang="en-ZA" dirty="0">
                <a:latin typeface="Bahnschrift SemiBold" panose="020B0502040204020203" pitchFamily="34" charset="0"/>
              </a:rPr>
              <a:t> President of HSRC : 2007/08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AG : </a:t>
            </a:r>
            <a:r>
              <a:rPr lang="en-ZA" dirty="0" smtClean="0">
                <a:latin typeface="Bahnschrift SemiBold" panose="020B0502040204020203" pitchFamily="34" charset="0"/>
              </a:rPr>
              <a:t>2011/12</a:t>
            </a:r>
            <a:r>
              <a:rPr lang="en-ZA" dirty="0">
                <a:latin typeface="Bahnschrift SemiBold" panose="020B0502040204020203" pitchFamily="34" charset="0"/>
              </a:rPr>
              <a:t>; </a:t>
            </a:r>
            <a:r>
              <a:rPr lang="en-ZA" dirty="0" smtClean="0">
                <a:latin typeface="Bahnschrift SemiBold" panose="020B0502040204020203" pitchFamily="34" charset="0"/>
              </a:rPr>
              <a:t>2012/13 </a:t>
            </a:r>
            <a:r>
              <a:rPr lang="en-ZA" dirty="0">
                <a:latin typeface="Bahnschrift SemiBold" panose="020B0502040204020203" pitchFamily="34" charset="0"/>
              </a:rPr>
              <a:t>&amp; 2015/16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District Conference Coordinator : 2010 &amp;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err="1">
                <a:latin typeface="Bahnschrift SemiBold" panose="020B0502040204020203" pitchFamily="34" charset="0"/>
              </a:rPr>
              <a:t>Shelterbox</a:t>
            </a:r>
            <a:r>
              <a:rPr lang="en-ZA" dirty="0">
                <a:latin typeface="Bahnschrift SemiBold" panose="020B0502040204020203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Joined : 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Qualified </a:t>
            </a:r>
            <a:r>
              <a:rPr lang="en-ZA" dirty="0" err="1">
                <a:latin typeface="Bahnschrift SemiBold" panose="020B0502040204020203" pitchFamily="34" charset="0"/>
              </a:rPr>
              <a:t>Shelterbox</a:t>
            </a:r>
            <a:r>
              <a:rPr lang="en-ZA" dirty="0">
                <a:latin typeface="Bahnschrift SemiBold" panose="020B0502040204020203" pitchFamily="34" charset="0"/>
              </a:rPr>
              <a:t> Response Team Member :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Deployed in Brazil &amp; Mozambique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err="1">
                <a:latin typeface="Bahnschrift SemiBold" panose="020B0502040204020203" pitchFamily="34" charset="0"/>
              </a:rPr>
              <a:t>Shelterbox</a:t>
            </a:r>
            <a:r>
              <a:rPr lang="en-ZA" dirty="0">
                <a:latin typeface="Bahnschrift SemiBold" panose="020B0502040204020203" pitchFamily="34" charset="0"/>
              </a:rPr>
              <a:t> SA Affiliate Chair : 2018-20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ZA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EFE8-6EB8-4406-93AB-1597223E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24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Meet the DG – outside Rotary</a:t>
            </a:r>
            <a:endParaRPr lang="en-ZA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D54B9-DC09-478D-9FEE-55A286B3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0" y="118396"/>
            <a:ext cx="3455781" cy="98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01C44C-9AAC-40D0-8840-E47916B935CC}"/>
              </a:ext>
            </a:extLst>
          </p:cNvPr>
          <p:cNvSpPr txBox="1"/>
          <p:nvPr/>
        </p:nvSpPr>
        <p:spPr>
          <a:xfrm>
            <a:off x="750277" y="2485293"/>
            <a:ext cx="5052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Director </a:t>
            </a:r>
            <a:r>
              <a:rPr lang="en-ZA" dirty="0" err="1">
                <a:latin typeface="Bahnschrift SemiBold" panose="020B0502040204020203" pitchFamily="34" charset="0"/>
              </a:rPr>
              <a:t>Syncro</a:t>
            </a:r>
            <a:r>
              <a:rPr lang="en-ZA" dirty="0">
                <a:latin typeface="Bahnschrift SemiBold" panose="020B0502040204020203" pitchFamily="34" charset="0"/>
              </a:rPr>
              <a:t> </a:t>
            </a:r>
            <a:r>
              <a:rPr lang="en-ZA" dirty="0" err="1">
                <a:latin typeface="Bahnschrift SemiBold" panose="020B0502040204020203" pitchFamily="34" charset="0"/>
              </a:rPr>
              <a:t>Envirnmental</a:t>
            </a:r>
            <a:endParaRPr lang="en-ZA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Co-owner of a laundry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Black Belt in Karate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Party Animal of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Rugby – Sharks Supporter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Enjoys the outdoors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Partner – </a:t>
            </a:r>
            <a:r>
              <a:rPr lang="en-ZA" dirty="0" err="1">
                <a:latin typeface="Bahnschrift SemiBold" panose="020B0502040204020203" pitchFamily="34" charset="0"/>
              </a:rPr>
              <a:t>Hildie</a:t>
            </a:r>
            <a:endParaRPr lang="en-ZA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Bahnschrift SemiBold" panose="020B0502040204020203" pitchFamily="34" charset="0"/>
              </a:rPr>
              <a:t>Dogs – Bruno &amp; Duke</a:t>
            </a:r>
          </a:p>
          <a:p>
            <a:endParaRPr lang="en-ZA" dirty="0">
              <a:latin typeface="Bahnschrift SemiBold" panose="020B0502040204020203" pitchFamily="34" charset="0"/>
            </a:endParaRPr>
          </a:p>
        </p:txBody>
      </p:sp>
      <p:pic>
        <p:nvPicPr>
          <p:cNvPr id="5" name="Picture 4" descr="A picture containing text, gallery, picture frame&#10;&#10;Description automatically generated">
            <a:extLst>
              <a:ext uri="{FF2B5EF4-FFF2-40B4-BE49-F238E27FC236}">
                <a16:creationId xmlns:a16="http://schemas.microsoft.com/office/drawing/2014/main" id="{7644CB6A-031E-4759-8B85-64FF46768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3247" r="18189" b="57864"/>
          <a:stretch/>
        </p:blipFill>
        <p:spPr>
          <a:xfrm>
            <a:off x="9101418" y="2469510"/>
            <a:ext cx="3028388" cy="2456267"/>
          </a:xfrm>
          <a:prstGeom prst="rect">
            <a:avLst/>
          </a:prstGeom>
        </p:spPr>
      </p:pic>
      <p:pic>
        <p:nvPicPr>
          <p:cNvPr id="8" name="Picture 7" descr="A picture containing text, gallery, picture frame&#10;&#10;Description automatically generated">
            <a:extLst>
              <a:ext uri="{FF2B5EF4-FFF2-40B4-BE49-F238E27FC236}">
                <a16:creationId xmlns:a16="http://schemas.microsoft.com/office/drawing/2014/main" id="{87201F4D-68BF-4B15-B385-2E5F217715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1" t="44359" r="5275" b="3864"/>
          <a:stretch/>
        </p:blipFill>
        <p:spPr>
          <a:xfrm>
            <a:off x="6318262" y="131839"/>
            <a:ext cx="2757207" cy="4370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F7F1A-C4E1-44A4-A5B3-90A478AD1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064"/>
            <a:ext cx="3729087" cy="2799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F09A1-42CA-45C6-A26C-6D99C6D96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129" y="4172255"/>
            <a:ext cx="3664006" cy="2750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1651A8-C4AF-4BB5-9173-7F75CF4AF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418" y="118396"/>
            <a:ext cx="3028388" cy="2272318"/>
          </a:xfrm>
          <a:prstGeom prst="rect">
            <a:avLst/>
          </a:prstGeom>
        </p:spPr>
      </p:pic>
      <p:pic>
        <p:nvPicPr>
          <p:cNvPr id="13" name="Picture 12" descr="A couple of people sitting in chairs in front of a white car&#10;&#10;Description automatically generated with low confidence">
            <a:extLst>
              <a:ext uri="{FF2B5EF4-FFF2-40B4-BE49-F238E27FC236}">
                <a16:creationId xmlns:a16="http://schemas.microsoft.com/office/drawing/2014/main" id="{DCD71EFA-6595-47A1-90E0-B17FC0D542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2" y="4869368"/>
            <a:ext cx="3032837" cy="1895523"/>
          </a:xfrm>
          <a:prstGeom prst="rect">
            <a:avLst/>
          </a:prstGeom>
        </p:spPr>
      </p:pic>
      <p:pic>
        <p:nvPicPr>
          <p:cNvPr id="15" name="Picture 14" descr="A picture containing sport, outdoor, water, water sport&#10;&#10;Description automatically generated">
            <a:extLst>
              <a:ext uri="{FF2B5EF4-FFF2-40B4-BE49-F238E27FC236}">
                <a16:creationId xmlns:a16="http://schemas.microsoft.com/office/drawing/2014/main" id="{D3925329-D82F-4CE8-806F-BBBB103EA8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64" y="4638945"/>
            <a:ext cx="2782954" cy="2087216"/>
          </a:xfrm>
          <a:prstGeom prst="rect">
            <a:avLst/>
          </a:prstGeom>
        </p:spPr>
      </p:pic>
      <p:pic>
        <p:nvPicPr>
          <p:cNvPr id="17" name="Picture 16" descr="A picture containing sky, person, outdoor, standing&#10;&#10;Description automatically generated">
            <a:extLst>
              <a:ext uri="{FF2B5EF4-FFF2-40B4-BE49-F238E27FC236}">
                <a16:creationId xmlns:a16="http://schemas.microsoft.com/office/drawing/2014/main" id="{D1218E65-0E4A-4C0B-A7CB-79DDFD664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25" y="2732515"/>
            <a:ext cx="2654388" cy="3539183"/>
          </a:xfrm>
          <a:prstGeom prst="rect">
            <a:avLst/>
          </a:prstGeom>
        </p:spPr>
      </p:pic>
      <p:pic>
        <p:nvPicPr>
          <p:cNvPr id="23" name="Picture 22" descr="A person and person sitting on rocks&#10;&#10;Description automatically generated with medium confidence">
            <a:extLst>
              <a:ext uri="{FF2B5EF4-FFF2-40B4-BE49-F238E27FC236}">
                <a16:creationId xmlns:a16="http://schemas.microsoft.com/office/drawing/2014/main" id="{D72C8682-6FCC-456A-BD6B-A53292BD78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80" y="194442"/>
            <a:ext cx="3455781" cy="2591836"/>
          </a:xfrm>
          <a:prstGeom prst="rect">
            <a:avLst/>
          </a:prstGeom>
        </p:spPr>
      </p:pic>
      <p:pic>
        <p:nvPicPr>
          <p:cNvPr id="19" name="Picture 1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2C23577-11A1-442B-9B03-B175821321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580" y="2696332"/>
            <a:ext cx="2943432" cy="2207574"/>
          </a:xfrm>
          <a:prstGeom prst="rect">
            <a:avLst/>
          </a:prstGeom>
        </p:spPr>
      </p:pic>
      <p:pic>
        <p:nvPicPr>
          <p:cNvPr id="21" name="Picture 2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A12FACC-7351-42C5-A5BE-4854C9BF3A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948" y="976114"/>
            <a:ext cx="6754203" cy="5065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9E6A5D-4D12-4766-9E6A-6437AA06D7B6}"/>
              </a:ext>
            </a:extLst>
          </p:cNvPr>
          <p:cNvSpPr txBox="1"/>
          <p:nvPr/>
        </p:nvSpPr>
        <p:spPr>
          <a:xfrm>
            <a:off x="3757357" y="216122"/>
            <a:ext cx="47835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rgbClr val="D070D0"/>
                </a:solidFill>
                <a:latin typeface="Bahnschrift SemiBold" panose="020B0502040204020203" pitchFamily="34" charset="0"/>
              </a:rPr>
              <a:t>DG TRACEY WILSON</a:t>
            </a:r>
          </a:p>
        </p:txBody>
      </p:sp>
    </p:spTree>
    <p:extLst>
      <p:ext uri="{BB962C8B-B14F-4D97-AF65-F5344CB8AC3E}">
        <p14:creationId xmlns:p14="http://schemas.microsoft.com/office/powerpoint/2010/main" val="30079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03526B-EE24-41EA-865A-5B7D7C21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7107"/>
            <a:ext cx="12192000" cy="24114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RI Theme for 2022-2023</a:t>
            </a:r>
            <a:b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Video  -  Imagine Rotary</a:t>
            </a:r>
            <a:endParaRPr lang="en-ZA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364FC-6F6E-4CA0-A664-8E770C9C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  <p:sp>
        <p:nvSpPr>
          <p:cNvPr id="5" name="Rounded Rectangle 4">
            <a:hlinkClick r:id="rId3"/>
          </p:cNvPr>
          <p:cNvSpPr/>
          <p:nvPr/>
        </p:nvSpPr>
        <p:spPr>
          <a:xfrm>
            <a:off x="4216400" y="3792623"/>
            <a:ext cx="3759200" cy="1494971"/>
          </a:xfrm>
          <a:prstGeom prst="roundRect">
            <a:avLst>
              <a:gd name="adj" fmla="val 38997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Click Here for</a:t>
            </a:r>
          </a:p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03526B-EE24-41EA-865A-5B7D7C21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7107"/>
            <a:ext cx="12192000" cy="29194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Key Message for 2022-2023</a:t>
            </a:r>
            <a:b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Video  -  With RI </a:t>
            </a:r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P.E. Jennifer </a:t>
            </a:r>
            <a:r>
              <a:rPr lang="en-US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Jones</a:t>
            </a:r>
            <a:endParaRPr lang="en-ZA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364FC-6F6E-4CA0-A664-8E770C9C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  <p:sp>
        <p:nvSpPr>
          <p:cNvPr id="5" name="Rounded Rectangle 4">
            <a:hlinkClick r:id="rId3"/>
          </p:cNvPr>
          <p:cNvSpPr/>
          <p:nvPr/>
        </p:nvSpPr>
        <p:spPr>
          <a:xfrm>
            <a:off x="4216400" y="4300623"/>
            <a:ext cx="3759200" cy="1494971"/>
          </a:xfrm>
          <a:prstGeom prst="roundRect">
            <a:avLst>
              <a:gd name="adj" fmla="val 38997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Click Here for</a:t>
            </a:r>
          </a:p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3162-C7C3-4F6C-BA96-0905B94E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KEY MESSAGES….</a:t>
            </a:r>
            <a:endParaRPr lang="en-ZA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EFF7A19-4FB4-4651-95AF-E2B9ED2C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297790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1. </a:t>
            </a:r>
            <a:r>
              <a:rPr lang="en-US" sz="3200" dirty="0">
                <a:solidFill>
                  <a:schemeClr val="bg1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Do we “GET ROTARY?”</a:t>
            </a:r>
          </a:p>
          <a:p>
            <a:pPr marL="363538" indent="-363538">
              <a:buNone/>
            </a:pP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2. We need to </a:t>
            </a:r>
            <a:r>
              <a:rPr lang="en-US" sz="3200" dirty="0">
                <a:solidFill>
                  <a:schemeClr val="bg1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ADAPT &amp; CHANGE 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to remain relevant</a:t>
            </a:r>
          </a:p>
          <a:p>
            <a:pPr marL="363538" indent="-363538">
              <a:buNone/>
            </a:pP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3. Membership growth across the board is vital, as well       </a:t>
            </a:r>
            <a:r>
              <a:rPr lang="en-US" sz="32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as </a:t>
            </a:r>
            <a:r>
              <a:rPr lang="en-US" sz="3200" dirty="0">
                <a:solidFill>
                  <a:schemeClr val="bg1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COMFORT &amp; CARE 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of those members</a:t>
            </a:r>
          </a:p>
          <a:p>
            <a:pPr marL="363538" indent="-363538">
              <a:buNone/>
            </a:pP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4. </a:t>
            </a:r>
            <a:r>
              <a:rPr lang="en-US" sz="3200" dirty="0">
                <a:solidFill>
                  <a:schemeClr val="bg1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ROTARACTORS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are to be closer than ever before….Lets embrace this!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134A0-D20B-475E-A22A-B022F990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81475"/>
            <a:ext cx="3670223" cy="10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F9ED8-EF4B-4D1E-92B4-16A9FAEFDBEF}"/>
              </a:ext>
            </a:extLst>
          </p:cNvPr>
          <p:cNvSpPr txBox="1"/>
          <p:nvPr/>
        </p:nvSpPr>
        <p:spPr>
          <a:xfrm>
            <a:off x="1813034" y="945686"/>
            <a:ext cx="92070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/>
              <a:t>We will not work through the Online Training Manuals : </a:t>
            </a:r>
            <a:r>
              <a:rPr lang="en-ZA" sz="2800" dirty="0"/>
              <a:t>that’s why it’s called </a:t>
            </a:r>
            <a:r>
              <a:rPr lang="en-ZA" sz="2800" b="1" dirty="0">
                <a:solidFill>
                  <a:srgbClr val="FF0000"/>
                </a:solidFill>
              </a:rPr>
              <a:t>online learning</a:t>
            </a:r>
            <a:r>
              <a:rPr lang="en-ZA" sz="2800" b="1" dirty="0"/>
              <a:t>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/>
              <a:t>We will however quickly review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/>
              <a:t>We will not “keep looking in the rear view mirror” – each year is different: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/>
              <a:t>New RI President : Jennifer Jones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/>
              <a:t>New District Governor : Tracey Wilson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/>
              <a:t>New Theme : Imagine Rotary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/>
              <a:t>New challenges - ????????</a:t>
            </a:r>
          </a:p>
          <a:p>
            <a:endParaRPr lang="en-ZA" sz="2800" b="1" dirty="0"/>
          </a:p>
          <a:p>
            <a:r>
              <a:rPr lang="en-ZA" sz="2800" b="1" dirty="0"/>
              <a:t>We will be guided by experience @ Club &amp; District Levels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E9844-FF35-4D80-9560-EE18BB33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" y="129669"/>
            <a:ext cx="3667774" cy="10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334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Bahnschrift SemiBold</vt:lpstr>
      <vt:lpstr>Bahnschrift SemiBold SemiConden</vt:lpstr>
      <vt:lpstr>Calibri</vt:lpstr>
      <vt:lpstr>Calibri Light</vt:lpstr>
      <vt:lpstr>Office Theme</vt:lpstr>
      <vt:lpstr> POETS  Presidents &amp; Officers Elect Training Seminar 2022-2023  Whatever your interactions within your Clubs – following this training – please bear in mind.,  what has been discuss and planned for at this POETS Session only takes effect on 1 July 2022.</vt:lpstr>
      <vt:lpstr>Introduction  IMAGINE – Julian Lennon</vt:lpstr>
      <vt:lpstr>Meet the DG – Rotary </vt:lpstr>
      <vt:lpstr>Meet the DG – outside Rotary</vt:lpstr>
      <vt:lpstr>RI Theme for 2022-2023  Video  -  Imagine Rotary</vt:lpstr>
      <vt:lpstr>Key Message for 2022-2023  Video  -  With RI P.E. Jennifer Jones</vt:lpstr>
      <vt:lpstr>KEY MESSAGES….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AREAS FOR SUCCESS</dc:title>
  <dc:creator>Tracey Wilson</dc:creator>
  <cp:lastModifiedBy>JJ</cp:lastModifiedBy>
  <cp:revision>113</cp:revision>
  <dcterms:created xsi:type="dcterms:W3CDTF">2022-02-07T11:48:43Z</dcterms:created>
  <dcterms:modified xsi:type="dcterms:W3CDTF">2022-06-05T22:25:15Z</dcterms:modified>
</cp:coreProperties>
</file>