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90" r:id="rId2"/>
    <p:sldId id="31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11" r:id="rId18"/>
    <p:sldId id="305" r:id="rId19"/>
    <p:sldId id="306" r:id="rId20"/>
    <p:sldId id="307" r:id="rId21"/>
    <p:sldId id="308" r:id="rId22"/>
  </p:sldIdLst>
  <p:sldSz cx="12192000" cy="6858000"/>
  <p:notesSz cx="6858000" cy="9945688"/>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684"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BB11BE57-1FDA-4376-8F06-91E2A07110A7}" type="datetimeFigureOut">
              <a:rPr lang="en-ZA" smtClean="0"/>
              <a:pPr/>
              <a:t>2020-06-04</a:t>
            </a:fld>
            <a:endParaRPr lang="en-ZA"/>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0368F1FB-75E8-4C28-BD29-DFEE3303E6D7}" type="slidenum">
              <a:rPr lang="en-ZA" smtClean="0"/>
              <a:pPr/>
              <a:t>‹#›</a:t>
            </a:fld>
            <a:endParaRPr lang="en-ZA"/>
          </a:p>
        </p:txBody>
      </p:sp>
    </p:spTree>
    <p:extLst>
      <p:ext uri="{BB962C8B-B14F-4D97-AF65-F5344CB8AC3E}">
        <p14:creationId xmlns="" xmlns:p14="http://schemas.microsoft.com/office/powerpoint/2010/main" val="2061883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46168E72-AC6D-4D18-9689-C54E536B54E7}" type="datetimeFigureOut">
              <a:rPr lang="en-US" smtClean="0"/>
              <a:pPr/>
              <a:t>6/4/2020</a:t>
            </a:fld>
            <a:endParaRPr lang="en-US"/>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EC6EDA64-95EC-4AD5-8A15-9D5C77F8BF42}" type="slidenum">
              <a:rPr lang="en-US" smtClean="0"/>
              <a:pPr/>
              <a:t>‹#›</a:t>
            </a:fld>
            <a:endParaRPr lang="en-US"/>
          </a:p>
        </p:txBody>
      </p:sp>
    </p:spTree>
    <p:extLst>
      <p:ext uri="{BB962C8B-B14F-4D97-AF65-F5344CB8AC3E}">
        <p14:creationId xmlns="" xmlns:p14="http://schemas.microsoft.com/office/powerpoint/2010/main" val="3529644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24"/>
        <p:cNvGrpSpPr/>
        <p:nvPr/>
      </p:nvGrpSpPr>
      <p:grpSpPr>
        <a:xfrm>
          <a:off x="0" y="0"/>
          <a:ext cx="0" cy="0"/>
          <a:chOff x="0" y="0"/>
          <a:chExt cx="0" cy="0"/>
        </a:xfrm>
      </p:grpSpPr>
      <p:sp>
        <p:nvSpPr>
          <p:cNvPr id="616525" name="Google Shape;616525;p1: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26" name="Google Shape;616526;p1: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299061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76"/>
        <p:cNvGrpSpPr/>
        <p:nvPr/>
      </p:nvGrpSpPr>
      <p:grpSpPr>
        <a:xfrm>
          <a:off x="0" y="0"/>
          <a:ext cx="0" cy="0"/>
          <a:chOff x="0" y="0"/>
          <a:chExt cx="0" cy="0"/>
        </a:xfrm>
      </p:grpSpPr>
      <p:sp>
        <p:nvSpPr>
          <p:cNvPr id="616577" name="Google Shape;616577;p9: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78" name="Google Shape;616578;p9: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29221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76"/>
        <p:cNvGrpSpPr/>
        <p:nvPr/>
      </p:nvGrpSpPr>
      <p:grpSpPr>
        <a:xfrm>
          <a:off x="0" y="0"/>
          <a:ext cx="0" cy="0"/>
          <a:chOff x="0" y="0"/>
          <a:chExt cx="0" cy="0"/>
        </a:xfrm>
      </p:grpSpPr>
      <p:sp>
        <p:nvSpPr>
          <p:cNvPr id="616577" name="Google Shape;616577;p9: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78" name="Google Shape;616578;p9: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4033480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83"/>
        <p:cNvGrpSpPr/>
        <p:nvPr/>
      </p:nvGrpSpPr>
      <p:grpSpPr>
        <a:xfrm>
          <a:off x="0" y="0"/>
          <a:ext cx="0" cy="0"/>
          <a:chOff x="0" y="0"/>
          <a:chExt cx="0" cy="0"/>
        </a:xfrm>
      </p:grpSpPr>
      <p:sp>
        <p:nvSpPr>
          <p:cNvPr id="616584" name="Google Shape;616584;p10: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85" name="Google Shape;616585;p10: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623423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89"/>
        <p:cNvGrpSpPr/>
        <p:nvPr/>
      </p:nvGrpSpPr>
      <p:grpSpPr>
        <a:xfrm>
          <a:off x="0" y="0"/>
          <a:ext cx="0" cy="0"/>
          <a:chOff x="0" y="0"/>
          <a:chExt cx="0" cy="0"/>
        </a:xfrm>
      </p:grpSpPr>
      <p:sp>
        <p:nvSpPr>
          <p:cNvPr id="616590" name="Google Shape;616590;p11: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91" name="Google Shape;616591;p11: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534459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97"/>
        <p:cNvGrpSpPr/>
        <p:nvPr/>
      </p:nvGrpSpPr>
      <p:grpSpPr>
        <a:xfrm>
          <a:off x="0" y="0"/>
          <a:ext cx="0" cy="0"/>
          <a:chOff x="0" y="0"/>
          <a:chExt cx="0" cy="0"/>
        </a:xfrm>
      </p:grpSpPr>
      <p:sp>
        <p:nvSpPr>
          <p:cNvPr id="616598" name="Google Shape;616598;p1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99" name="Google Shape;616599;p1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947513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624"/>
        <p:cNvGrpSpPr/>
        <p:nvPr/>
      </p:nvGrpSpPr>
      <p:grpSpPr>
        <a:xfrm>
          <a:off x="0" y="0"/>
          <a:ext cx="0" cy="0"/>
          <a:chOff x="0" y="0"/>
          <a:chExt cx="0" cy="0"/>
        </a:xfrm>
      </p:grpSpPr>
      <p:sp>
        <p:nvSpPr>
          <p:cNvPr id="616625" name="Google Shape;616625;p13: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626" name="Google Shape;616626;p13: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03401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630"/>
        <p:cNvGrpSpPr/>
        <p:nvPr/>
      </p:nvGrpSpPr>
      <p:grpSpPr>
        <a:xfrm>
          <a:off x="0" y="0"/>
          <a:ext cx="0" cy="0"/>
          <a:chOff x="0" y="0"/>
          <a:chExt cx="0" cy="0"/>
        </a:xfrm>
      </p:grpSpPr>
      <p:sp>
        <p:nvSpPr>
          <p:cNvPr id="616631" name="Google Shape;616631;p14: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632" name="Google Shape;616632;p14: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544405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630"/>
        <p:cNvGrpSpPr/>
        <p:nvPr/>
      </p:nvGrpSpPr>
      <p:grpSpPr>
        <a:xfrm>
          <a:off x="0" y="0"/>
          <a:ext cx="0" cy="0"/>
          <a:chOff x="0" y="0"/>
          <a:chExt cx="0" cy="0"/>
        </a:xfrm>
      </p:grpSpPr>
      <p:sp>
        <p:nvSpPr>
          <p:cNvPr id="616631" name="Google Shape;616631;p14: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632" name="Google Shape;616632;p14: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074650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643"/>
        <p:cNvGrpSpPr/>
        <p:nvPr/>
      </p:nvGrpSpPr>
      <p:grpSpPr>
        <a:xfrm>
          <a:off x="0" y="0"/>
          <a:ext cx="0" cy="0"/>
          <a:chOff x="0" y="0"/>
          <a:chExt cx="0" cy="0"/>
        </a:xfrm>
      </p:grpSpPr>
      <p:sp>
        <p:nvSpPr>
          <p:cNvPr id="616644" name="Google Shape;616644;p16: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645" name="Google Shape;616645;p16: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388129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649"/>
        <p:cNvGrpSpPr/>
        <p:nvPr/>
      </p:nvGrpSpPr>
      <p:grpSpPr>
        <a:xfrm>
          <a:off x="0" y="0"/>
          <a:ext cx="0" cy="0"/>
          <a:chOff x="0" y="0"/>
          <a:chExt cx="0" cy="0"/>
        </a:xfrm>
      </p:grpSpPr>
      <p:sp>
        <p:nvSpPr>
          <p:cNvPr id="616650" name="Google Shape;616650;p17: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651" name="Google Shape;616651;p17: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827124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24"/>
        <p:cNvGrpSpPr/>
        <p:nvPr/>
      </p:nvGrpSpPr>
      <p:grpSpPr>
        <a:xfrm>
          <a:off x="0" y="0"/>
          <a:ext cx="0" cy="0"/>
          <a:chOff x="0" y="0"/>
          <a:chExt cx="0" cy="0"/>
        </a:xfrm>
      </p:grpSpPr>
      <p:sp>
        <p:nvSpPr>
          <p:cNvPr id="616525" name="Google Shape;616525;p1: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26" name="Google Shape;616526;p1: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15121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655"/>
        <p:cNvGrpSpPr/>
        <p:nvPr/>
      </p:nvGrpSpPr>
      <p:grpSpPr>
        <a:xfrm>
          <a:off x="0" y="0"/>
          <a:ext cx="0" cy="0"/>
          <a:chOff x="0" y="0"/>
          <a:chExt cx="0" cy="0"/>
        </a:xfrm>
      </p:grpSpPr>
      <p:sp>
        <p:nvSpPr>
          <p:cNvPr id="616656" name="Google Shape;616656;p18: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657" name="Google Shape;616657;p18: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921204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661"/>
        <p:cNvGrpSpPr/>
        <p:nvPr/>
      </p:nvGrpSpPr>
      <p:grpSpPr>
        <a:xfrm>
          <a:off x="0" y="0"/>
          <a:ext cx="0" cy="0"/>
          <a:chOff x="0" y="0"/>
          <a:chExt cx="0" cy="0"/>
        </a:xfrm>
      </p:grpSpPr>
      <p:sp>
        <p:nvSpPr>
          <p:cNvPr id="616662" name="Google Shape;616662;p19: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663" name="Google Shape;616663;p19: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945484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38"/>
        <p:cNvGrpSpPr/>
        <p:nvPr/>
      </p:nvGrpSpPr>
      <p:grpSpPr>
        <a:xfrm>
          <a:off x="0" y="0"/>
          <a:ext cx="0" cy="0"/>
          <a:chOff x="0" y="0"/>
          <a:chExt cx="0" cy="0"/>
        </a:xfrm>
      </p:grpSpPr>
      <p:sp>
        <p:nvSpPr>
          <p:cNvPr id="616539" name="Google Shape;616539;p3: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40" name="Google Shape;616540;p3: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85628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45"/>
        <p:cNvGrpSpPr/>
        <p:nvPr/>
      </p:nvGrpSpPr>
      <p:grpSpPr>
        <a:xfrm>
          <a:off x="0" y="0"/>
          <a:ext cx="0" cy="0"/>
          <a:chOff x="0" y="0"/>
          <a:chExt cx="0" cy="0"/>
        </a:xfrm>
      </p:grpSpPr>
      <p:sp>
        <p:nvSpPr>
          <p:cNvPr id="616546" name="Google Shape;616546;p4:notes"/>
          <p:cNvSpPr txBox="1">
            <a:spLocks noGrp="1"/>
          </p:cNvSpPr>
          <p:nvPr>
            <p:ph type="body" idx="1"/>
          </p:nvPr>
        </p:nvSpPr>
        <p:spPr>
          <a:xfrm>
            <a:off x="914400" y="4724202"/>
            <a:ext cx="5029200" cy="447556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None/>
            </a:pPr>
            <a:r>
              <a:rPr lang="en-US" sz="2200">
                <a:latin typeface="Helvetica Neue"/>
                <a:ea typeface="Helvetica Neue"/>
                <a:cs typeface="Helvetica Neue"/>
                <a:sym typeface="Helvetica Neue"/>
              </a:rPr>
              <a:t>Global grants fund projects and activities that relate to the goals of the areas of focus and are sustainable and measurable. Global grants provide larger awards for projects and activities with a minimum World Fund award of US$15,000, resulting in a total project cost of $30,000 and above.</a:t>
            </a:r>
            <a:br>
              <a:rPr lang="en-US" sz="2200">
                <a:latin typeface="Helvetica Neue"/>
                <a:ea typeface="Helvetica Neue"/>
                <a:cs typeface="Helvetica Neue"/>
                <a:sym typeface="Helvetica Neue"/>
              </a:rPr>
            </a:br>
            <a:r>
              <a:rPr lang="en-US" sz="2200">
                <a:latin typeface="Helvetica Neue"/>
                <a:ea typeface="Helvetica Neue"/>
                <a:cs typeface="Helvetica Neue"/>
                <a:sym typeface="Helvetica Neue"/>
              </a:rPr>
              <a:t>Because global grants include a World Fund match, they are a flexible and economical option for scholarships. In addition, clubs can partner to develop holistic projects that incorporate humanitarian and educational activities in the same grant, again, as long as it relates to the areas of focus.</a:t>
            </a:r>
            <a:br>
              <a:rPr lang="en-US" sz="2200">
                <a:latin typeface="Helvetica Neue"/>
                <a:ea typeface="Helvetica Neue"/>
                <a:cs typeface="Helvetica Neue"/>
                <a:sym typeface="Helvetica Neue"/>
              </a:rPr>
            </a:br>
            <a:r>
              <a:rPr lang="en-US" sz="2200">
                <a:latin typeface="Helvetica Neue"/>
                <a:ea typeface="Helvetica Neue"/>
                <a:cs typeface="Helvetica Neue"/>
                <a:sym typeface="Helvetica Neue"/>
              </a:rPr>
              <a:t>Packaged grants are unique to the new grant model in that they are the grants supported by the Foundation and the strategic partner. The grants/projects are then “packaged” and offered as project opportunities for Rotarians in pilot districts.  </a:t>
            </a:r>
            <a:br>
              <a:rPr lang="en-US" sz="2200">
                <a:latin typeface="Helvetica Neue"/>
                <a:ea typeface="Helvetica Neue"/>
                <a:cs typeface="Helvetica Neue"/>
                <a:sym typeface="Helvetica Neue"/>
              </a:rPr>
            </a:br>
            <a:r>
              <a:rPr lang="en-US" sz="2200">
                <a:latin typeface="Helvetica Neue"/>
                <a:ea typeface="Helvetica Neue"/>
                <a:cs typeface="Helvetica Neue"/>
                <a:sym typeface="Helvetica Neue"/>
              </a:rPr>
              <a:t>Rotary clubs in pilot districts will have the opportunity to work with The Rotary Foundation’s strategic partners on pre-designed projects funded by the World Fund and the strategic partner. Sponsoring Rotary clubs and districts will not be asked to provide a financial contribution to the project.</a:t>
            </a:r>
            <a:br>
              <a:rPr lang="en-US" sz="2200">
                <a:latin typeface="Helvetica Neue"/>
                <a:ea typeface="Helvetica Neue"/>
                <a:cs typeface="Helvetica Neue"/>
                <a:sym typeface="Helvetica Neue"/>
              </a:rPr>
            </a:br>
            <a:r>
              <a:rPr lang="en-US" sz="2200">
                <a:latin typeface="Helvetica Neue"/>
                <a:ea typeface="Helvetica Neue"/>
                <a:cs typeface="Helvetica Neue"/>
                <a:sym typeface="Helvetica Neue"/>
              </a:rPr>
              <a:t>Packaged grants are pre-designed grants that demonstrate potential grant activities that relate to Rotary’s areas of focus and activity types. They also increase the Foundation’s profile in the non-profit world and help attract donors. They also offer opportunities to clubs with limited resources and for clubs that are not familiar with the Foundation’s grants or how to design projects.  The packaged grant portfolio lists current packaged grant opportunities and how they relate to the areas of focus and activity types.</a:t>
            </a:r>
            <a:endParaRPr/>
          </a:p>
        </p:txBody>
      </p:sp>
      <p:sp>
        <p:nvSpPr>
          <p:cNvPr id="616547" name="Google Shape;616547;p4: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048463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51"/>
        <p:cNvGrpSpPr/>
        <p:nvPr/>
      </p:nvGrpSpPr>
      <p:grpSpPr>
        <a:xfrm>
          <a:off x="0" y="0"/>
          <a:ext cx="0" cy="0"/>
          <a:chOff x="0" y="0"/>
          <a:chExt cx="0" cy="0"/>
        </a:xfrm>
      </p:grpSpPr>
      <p:sp>
        <p:nvSpPr>
          <p:cNvPr id="616552" name="Google Shape;616552;p5: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53" name="Google Shape;616553;p5: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04458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51"/>
        <p:cNvGrpSpPr/>
        <p:nvPr/>
      </p:nvGrpSpPr>
      <p:grpSpPr>
        <a:xfrm>
          <a:off x="0" y="0"/>
          <a:ext cx="0" cy="0"/>
          <a:chOff x="0" y="0"/>
          <a:chExt cx="0" cy="0"/>
        </a:xfrm>
      </p:grpSpPr>
      <p:sp>
        <p:nvSpPr>
          <p:cNvPr id="616552" name="Google Shape;616552;p5: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53" name="Google Shape;616553;p5: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3123944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57"/>
        <p:cNvGrpSpPr/>
        <p:nvPr/>
      </p:nvGrpSpPr>
      <p:grpSpPr>
        <a:xfrm>
          <a:off x="0" y="0"/>
          <a:ext cx="0" cy="0"/>
          <a:chOff x="0" y="0"/>
          <a:chExt cx="0" cy="0"/>
        </a:xfrm>
      </p:grpSpPr>
      <p:sp>
        <p:nvSpPr>
          <p:cNvPr id="616558" name="Google Shape;616558;p6: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16559" name="Google Shape;616559;p6:notes"/>
          <p:cNvSpPr txBox="1">
            <a:spLocks noGrp="1"/>
          </p:cNvSpPr>
          <p:nvPr>
            <p:ph type="body" idx="1"/>
          </p:nvPr>
        </p:nvSpPr>
        <p:spPr>
          <a:xfrm>
            <a:off x="914400" y="4724202"/>
            <a:ext cx="5029200" cy="4475560"/>
          </a:xfrm>
          <a:prstGeom prst="rect">
            <a:avLst/>
          </a:prstGeom>
          <a:noFill/>
          <a:ln>
            <a:noFill/>
          </a:ln>
        </p:spPr>
        <p:txBody>
          <a:bodyPr spcFirstLastPara="1" wrap="square" lIns="91425" tIns="45700" rIns="91425" bIns="45700" anchor="t" anchorCtr="0">
            <a:noAutofit/>
          </a:bodyPr>
          <a:lstStyle/>
          <a:p>
            <a:pPr marL="22576" lvl="0" indent="-76200" algn="l" rtl="0">
              <a:lnSpc>
                <a:spcPct val="100000"/>
              </a:lnSpc>
              <a:spcBef>
                <a:spcPts val="0"/>
              </a:spcBef>
              <a:spcAft>
                <a:spcPts val="0"/>
              </a:spcAft>
              <a:buSzPts val="1200"/>
              <a:buFont typeface="Trebuchet MS"/>
              <a:buChar char="•"/>
            </a:pPr>
            <a:r>
              <a:rPr lang="en-US" sz="1200">
                <a:latin typeface="Calibri"/>
                <a:ea typeface="Calibri"/>
                <a:cs typeface="Calibri"/>
                <a:sym typeface="Calibri"/>
              </a:rPr>
              <a:t>Global grants fund projects and activities that relate to the goals of the areas of focus and are sustainable and measurable. Global grants provide larger awards for projects and activities with a minimum World Fund award of US$15,000, resulting in a total project cost of $30,000 and above.</a:t>
            </a:r>
            <a:endParaRPr/>
          </a:p>
          <a:p>
            <a:pPr marL="22576" lvl="0" indent="-76200" algn="l" rtl="0">
              <a:lnSpc>
                <a:spcPct val="100000"/>
              </a:lnSpc>
              <a:spcBef>
                <a:spcPts val="0"/>
              </a:spcBef>
              <a:spcAft>
                <a:spcPts val="0"/>
              </a:spcAft>
              <a:buSzPts val="1200"/>
              <a:buFont typeface="Trebuchet MS"/>
              <a:buChar char="•"/>
            </a:pPr>
            <a:r>
              <a:rPr lang="en-US" sz="1200">
                <a:latin typeface="Calibri"/>
                <a:ea typeface="Calibri"/>
                <a:cs typeface="Calibri"/>
                <a:sym typeface="Calibri"/>
              </a:rPr>
              <a:t>Because global grants include a World Fund match, they are a flexible and economical option for scholarships. In addition, clubs can partner to develop holistic projects that incorporate humanitarian and educational activities in the same grant, again, as long as it relates to the areas of focus.</a:t>
            </a:r>
            <a:endParaRPr/>
          </a:p>
          <a:p>
            <a:pPr marL="22576" lvl="0" indent="-76200" algn="l" rtl="0">
              <a:lnSpc>
                <a:spcPct val="100000"/>
              </a:lnSpc>
              <a:spcBef>
                <a:spcPts val="0"/>
              </a:spcBef>
              <a:spcAft>
                <a:spcPts val="0"/>
              </a:spcAft>
              <a:buSzPts val="1200"/>
              <a:buFont typeface="Trebuchet MS"/>
              <a:buChar char="•"/>
            </a:pPr>
            <a:r>
              <a:rPr lang="en-US" sz="1200">
                <a:latin typeface="Calibri"/>
                <a:ea typeface="Calibri"/>
                <a:cs typeface="Calibri"/>
                <a:sym typeface="Calibri"/>
              </a:rPr>
              <a:t>Packaged grants are unique to the new grant model in that they are the grants supported by the Foundation and the strategic partner. The grants/projects are then “packaged” and offered as project opportunities for Rotarians in pilot districts.  </a:t>
            </a:r>
            <a:endParaRPr/>
          </a:p>
          <a:p>
            <a:pPr marL="22576" lvl="0" indent="-76200" algn="l" rtl="0">
              <a:lnSpc>
                <a:spcPct val="100000"/>
              </a:lnSpc>
              <a:spcBef>
                <a:spcPts val="0"/>
              </a:spcBef>
              <a:spcAft>
                <a:spcPts val="0"/>
              </a:spcAft>
              <a:buSzPts val="1200"/>
              <a:buFont typeface="Trebuchet MS"/>
              <a:buChar char="•"/>
            </a:pPr>
            <a:r>
              <a:rPr lang="en-US" sz="1200">
                <a:latin typeface="Calibri"/>
                <a:ea typeface="Calibri"/>
                <a:cs typeface="Calibri"/>
                <a:sym typeface="Calibri"/>
              </a:rPr>
              <a:t>Rotary clubs in pilot districts will have the opportunity to work with The Rotary Foundation’s strategic partners on pre-designed projects funded by the World Fund and the strategic partner. Sponsoring Rotary clubs and districts will not be asked to provide a financial contribution to the project.</a:t>
            </a:r>
            <a:endParaRPr/>
          </a:p>
          <a:p>
            <a:pPr marL="22576" lvl="0" indent="-76200" algn="l" rtl="0">
              <a:lnSpc>
                <a:spcPct val="100000"/>
              </a:lnSpc>
              <a:spcBef>
                <a:spcPts val="0"/>
              </a:spcBef>
              <a:spcAft>
                <a:spcPts val="0"/>
              </a:spcAft>
              <a:buSzPts val="1200"/>
              <a:buFont typeface="Trebuchet MS"/>
              <a:buChar char="•"/>
            </a:pPr>
            <a:r>
              <a:rPr lang="en-US" sz="1200">
                <a:latin typeface="Calibri"/>
                <a:ea typeface="Calibri"/>
                <a:cs typeface="Calibri"/>
                <a:sym typeface="Calibri"/>
              </a:rPr>
              <a:t>Packaged grants are pre-designed grants that demonstrate potential grant activities that relate to Rotary’s areas of focus and activity types. They also increase the Foundation’s profile in the non-profit world and help attract donors. They also offer opportunities to clubs with limited resources and for clubs that are not familiar with the Foundation’s grants or how to design projects.  The packaged grant portfolio lists current packaged grant opportunities and how they relate to the areas of focus and activity types.</a:t>
            </a:r>
            <a:endParaRPr/>
          </a:p>
        </p:txBody>
      </p:sp>
    </p:spTree>
    <p:extLst>
      <p:ext uri="{BB962C8B-B14F-4D97-AF65-F5344CB8AC3E}">
        <p14:creationId xmlns="" xmlns:p14="http://schemas.microsoft.com/office/powerpoint/2010/main" val="355003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63"/>
        <p:cNvGrpSpPr/>
        <p:nvPr/>
      </p:nvGrpSpPr>
      <p:grpSpPr>
        <a:xfrm>
          <a:off x="0" y="0"/>
          <a:ext cx="0" cy="0"/>
          <a:chOff x="0" y="0"/>
          <a:chExt cx="0" cy="0"/>
        </a:xfrm>
      </p:grpSpPr>
      <p:sp>
        <p:nvSpPr>
          <p:cNvPr id="616564" name="Google Shape;616564;p7: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65" name="Google Shape;616565;p7: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348424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569"/>
        <p:cNvGrpSpPr/>
        <p:nvPr/>
      </p:nvGrpSpPr>
      <p:grpSpPr>
        <a:xfrm>
          <a:off x="0" y="0"/>
          <a:ext cx="0" cy="0"/>
          <a:chOff x="0" y="0"/>
          <a:chExt cx="0" cy="0"/>
        </a:xfrm>
      </p:grpSpPr>
      <p:sp>
        <p:nvSpPr>
          <p:cNvPr id="616570" name="Google Shape;616570;p8: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6571" name="Google Shape;616571;p8: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2758080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8720F5-1761-4D36-9460-69A5990224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469C0EF-9E69-48CB-B0BD-E57FD8CD5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0FA7BE64-D5C8-4ADF-99F8-A6820741B1D1}"/>
              </a:ext>
            </a:extLst>
          </p:cNvPr>
          <p:cNvSpPr>
            <a:spLocks noGrp="1"/>
          </p:cNvSpPr>
          <p:nvPr>
            <p:ph type="dt" sz="half" idx="10"/>
          </p:nvPr>
        </p:nvSpPr>
        <p:spPr/>
        <p:txBody>
          <a:bodyPr/>
          <a:lstStyle/>
          <a:p>
            <a:r>
              <a:rPr lang="en-US"/>
              <a:t>2020</a:t>
            </a:r>
          </a:p>
        </p:txBody>
      </p:sp>
      <p:sp>
        <p:nvSpPr>
          <p:cNvPr id="5" name="Footer Placeholder 4">
            <a:extLst>
              <a:ext uri="{FF2B5EF4-FFF2-40B4-BE49-F238E27FC236}">
                <a16:creationId xmlns:a16="http://schemas.microsoft.com/office/drawing/2014/main" xmlns="" id="{9BFB9734-3D41-4867-A9AD-CADA8EC41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F1B4679-75AF-4435-9ABE-AF82D3760148}"/>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210978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839F3F-886F-4BA8-B11C-0892BD1BE7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0A1DA5F-4782-47C7-9231-0FAB258CDD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F46EB61-B797-45F7-8C5E-E84D41EFED3F}"/>
              </a:ext>
            </a:extLst>
          </p:cNvPr>
          <p:cNvSpPr>
            <a:spLocks noGrp="1"/>
          </p:cNvSpPr>
          <p:nvPr>
            <p:ph type="dt" sz="half" idx="10"/>
          </p:nvPr>
        </p:nvSpPr>
        <p:spPr/>
        <p:txBody>
          <a:bodyPr/>
          <a:lstStyle/>
          <a:p>
            <a:r>
              <a:rPr lang="en-US"/>
              <a:t>2020</a:t>
            </a:r>
          </a:p>
        </p:txBody>
      </p:sp>
      <p:sp>
        <p:nvSpPr>
          <p:cNvPr id="5" name="Footer Placeholder 4">
            <a:extLst>
              <a:ext uri="{FF2B5EF4-FFF2-40B4-BE49-F238E27FC236}">
                <a16:creationId xmlns:a16="http://schemas.microsoft.com/office/drawing/2014/main" xmlns="" id="{599AC8D6-698A-48CD-8D67-BB173F32C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7E14C0-1C17-440D-8C0E-7E7634B6930F}"/>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325541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C461D5E-1217-4B4C-9FDB-719258AEE2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E1FA216-2521-4B2B-80BC-68D940CBE2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71D167-3A64-478C-A73B-B88135790AEE}"/>
              </a:ext>
            </a:extLst>
          </p:cNvPr>
          <p:cNvSpPr>
            <a:spLocks noGrp="1"/>
          </p:cNvSpPr>
          <p:nvPr>
            <p:ph type="dt" sz="half" idx="10"/>
          </p:nvPr>
        </p:nvSpPr>
        <p:spPr/>
        <p:txBody>
          <a:bodyPr/>
          <a:lstStyle/>
          <a:p>
            <a:r>
              <a:rPr lang="en-US"/>
              <a:t>2020</a:t>
            </a:r>
          </a:p>
        </p:txBody>
      </p:sp>
      <p:sp>
        <p:nvSpPr>
          <p:cNvPr id="5" name="Footer Placeholder 4">
            <a:extLst>
              <a:ext uri="{FF2B5EF4-FFF2-40B4-BE49-F238E27FC236}">
                <a16:creationId xmlns:a16="http://schemas.microsoft.com/office/drawing/2014/main" xmlns="" id="{E2475B47-CF26-4865-BA4B-88AE86A1E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5A5F8BD-1C6B-4D56-A197-7C98D23061E2}"/>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538487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tx">
  <p:cSld name="1_Blank">
    <p:spTree>
      <p:nvGrpSpPr>
        <p:cNvPr id="1" name="Shape 616464"/>
        <p:cNvGrpSpPr/>
        <p:nvPr/>
      </p:nvGrpSpPr>
      <p:grpSpPr>
        <a:xfrm>
          <a:off x="0" y="0"/>
          <a:ext cx="0" cy="0"/>
          <a:chOff x="0" y="0"/>
          <a:chExt cx="0" cy="0"/>
        </a:xfrm>
      </p:grpSpPr>
      <p:sp>
        <p:nvSpPr>
          <p:cNvPr id="616465" name="Google Shape;616465;p2"/>
          <p:cNvSpPr txBox="1">
            <a:spLocks noGrp="1"/>
          </p:cNvSpPr>
          <p:nvPr>
            <p:ph type="sldNum" idx="12"/>
          </p:nvPr>
        </p:nvSpPr>
        <p:spPr>
          <a:xfrm>
            <a:off x="5080000" y="6216214"/>
            <a:ext cx="2438400" cy="276959"/>
          </a:xfrm>
          <a:prstGeom prst="rect">
            <a:avLst/>
          </a:prstGeom>
          <a:noFill/>
          <a:ln>
            <a:noFill/>
          </a:ln>
        </p:spPr>
        <p:txBody>
          <a:bodyPr spcFirstLastPara="1" wrap="square" lIns="45700" tIns="45700" rIns="45700" bIns="45700" anchor="ctr" anchorCtr="0">
            <a:sp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fld id="{00000000-1234-1234-1234-123412341234}" type="slidenum">
              <a:rPr lang="en-US" smtClean="0"/>
              <a:pPr/>
              <a:t>‹#›</a:t>
            </a:fld>
            <a:endParaRPr lang="en-US"/>
          </a:p>
        </p:txBody>
      </p:sp>
      <p:sp>
        <p:nvSpPr>
          <p:cNvPr id="616466" name="Google Shape;616466;p2"/>
          <p:cNvSpPr txBox="1">
            <a:spLocks noGrp="1"/>
          </p:cNvSpPr>
          <p:nvPr>
            <p:ph type="title"/>
          </p:nvPr>
        </p:nvSpPr>
        <p:spPr>
          <a:xfrm>
            <a:off x="1826683" y="1371600"/>
            <a:ext cx="9753600" cy="1066800"/>
          </a:xfrm>
          <a:prstGeom prst="rect">
            <a:avLst/>
          </a:prstGeom>
          <a:noFill/>
          <a:ln>
            <a:noFill/>
          </a:ln>
        </p:spPr>
        <p:txBody>
          <a:bodyPr spcFirstLastPara="1" wrap="square" lIns="45700" tIns="45700" rIns="45700" bIns="45700" anchor="t" anchorCtr="0">
            <a:noAutofit/>
          </a:bodyPr>
          <a:lstStyle>
            <a:lvl1pPr lvl="0" algn="l" rtl="0">
              <a:spcBef>
                <a:spcPts val="0"/>
              </a:spcBef>
              <a:spcAft>
                <a:spcPts val="0"/>
              </a:spcAft>
              <a:buSzPts val="2304"/>
              <a:buChar char="*"/>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extLst>
      <p:ext uri="{BB962C8B-B14F-4D97-AF65-F5344CB8AC3E}">
        <p14:creationId xmlns="" xmlns:p14="http://schemas.microsoft.com/office/powerpoint/2010/main" val="3493785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616467"/>
        <p:cNvGrpSpPr/>
        <p:nvPr/>
      </p:nvGrpSpPr>
      <p:grpSpPr>
        <a:xfrm>
          <a:off x="0" y="0"/>
          <a:ext cx="0" cy="0"/>
          <a:chOff x="0" y="0"/>
          <a:chExt cx="0" cy="0"/>
        </a:xfrm>
      </p:grpSpPr>
      <p:sp>
        <p:nvSpPr>
          <p:cNvPr id="616468" name="Google Shape;616468;p3"/>
          <p:cNvSpPr txBox="1">
            <a:spLocks noGrp="1"/>
          </p:cNvSpPr>
          <p:nvPr>
            <p:ph type="sldNum" idx="12"/>
          </p:nvPr>
        </p:nvSpPr>
        <p:spPr>
          <a:xfrm>
            <a:off x="5080000" y="6216214"/>
            <a:ext cx="2438400" cy="276959"/>
          </a:xfrm>
          <a:prstGeom prst="rect">
            <a:avLst/>
          </a:prstGeom>
          <a:noFill/>
          <a:ln>
            <a:noFill/>
          </a:ln>
        </p:spPr>
        <p:txBody>
          <a:bodyPr spcFirstLastPara="1" wrap="square" lIns="45700" tIns="45700" rIns="45700" bIns="45700" anchor="ctr" anchorCtr="0">
            <a:sp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fld id="{00000000-1234-1234-1234-123412341234}" type="slidenum">
              <a:rPr lang="en-US" smtClean="0"/>
              <a:pPr/>
              <a:t>‹#›</a:t>
            </a:fld>
            <a:endParaRPr lang="en-US"/>
          </a:p>
        </p:txBody>
      </p:sp>
      <p:sp>
        <p:nvSpPr>
          <p:cNvPr id="616469" name="Google Shape;616469;p3"/>
          <p:cNvSpPr txBox="1">
            <a:spLocks noGrp="1"/>
          </p:cNvSpPr>
          <p:nvPr>
            <p:ph type="title"/>
          </p:nvPr>
        </p:nvSpPr>
        <p:spPr>
          <a:xfrm>
            <a:off x="2391051" y="4372168"/>
            <a:ext cx="8683200" cy="2485800"/>
          </a:xfrm>
          <a:prstGeom prst="rect">
            <a:avLst/>
          </a:prstGeom>
          <a:noFill/>
          <a:ln>
            <a:noFill/>
          </a:ln>
        </p:spPr>
        <p:txBody>
          <a:bodyPr spcFirstLastPara="1" wrap="square" lIns="45700" tIns="45700" rIns="45700" bIns="45700" anchor="t" anchorCtr="0">
            <a:noAutofit/>
          </a:bodyPr>
          <a:lstStyle>
            <a:lvl1pPr lvl="0" algn="r" rtl="0">
              <a:spcBef>
                <a:spcPts val="0"/>
              </a:spcBef>
              <a:spcAft>
                <a:spcPts val="0"/>
              </a:spcAft>
              <a:buSzPts val="2304"/>
              <a:buChar char="*"/>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16470" name="Google Shape;616470;p3"/>
          <p:cNvSpPr txBox="1">
            <a:spLocks noGrp="1"/>
          </p:cNvSpPr>
          <p:nvPr>
            <p:ph type="body" idx="1"/>
          </p:nvPr>
        </p:nvSpPr>
        <p:spPr>
          <a:xfrm>
            <a:off x="1524000" y="731519"/>
            <a:ext cx="8534400" cy="3640500"/>
          </a:xfrm>
          <a:prstGeom prst="rect">
            <a:avLst/>
          </a:prstGeom>
          <a:noFill/>
          <a:ln>
            <a:noFill/>
          </a:ln>
        </p:spPr>
        <p:txBody>
          <a:bodyPr spcFirstLastPara="1" wrap="square" lIns="45700" tIns="45700" rIns="45700" bIns="45700" anchor="t" anchorCtr="0">
            <a:normAutofit/>
          </a:bodyPr>
          <a:lstStyle>
            <a:lvl1pPr marL="457200" lvl="0" indent="-377190" algn="l" rtl="0">
              <a:spcBef>
                <a:spcPts val="500"/>
              </a:spcBef>
              <a:spcAft>
                <a:spcPts val="0"/>
              </a:spcAft>
              <a:buSzPts val="2340"/>
              <a:buChar char="*"/>
              <a:defRPr/>
            </a:lvl1pPr>
            <a:lvl2pPr marL="914400" lvl="1" indent="-377190" algn="l" rtl="0">
              <a:spcBef>
                <a:spcPts val="500"/>
              </a:spcBef>
              <a:spcAft>
                <a:spcPts val="0"/>
              </a:spcAft>
              <a:buSzPts val="2340"/>
              <a:buChar char="*"/>
              <a:defRPr/>
            </a:lvl2pPr>
            <a:lvl3pPr marL="1371600" lvl="2" indent="-377189" algn="l" rtl="0">
              <a:spcBef>
                <a:spcPts val="500"/>
              </a:spcBef>
              <a:spcAft>
                <a:spcPts val="0"/>
              </a:spcAft>
              <a:buSzPts val="2340"/>
              <a:buChar char="*"/>
              <a:defRPr/>
            </a:lvl3pPr>
            <a:lvl4pPr marL="1828800" lvl="3" indent="-377189" algn="l" rtl="0">
              <a:spcBef>
                <a:spcPts val="500"/>
              </a:spcBef>
              <a:spcAft>
                <a:spcPts val="0"/>
              </a:spcAft>
              <a:buSzPts val="2340"/>
              <a:buChar char="*"/>
              <a:defRPr/>
            </a:lvl4pPr>
            <a:lvl5pPr marL="2286000" lvl="4" indent="-377189" algn="l" rtl="0">
              <a:spcBef>
                <a:spcPts val="500"/>
              </a:spcBef>
              <a:spcAft>
                <a:spcPts val="0"/>
              </a:spcAft>
              <a:buSzPts val="2340"/>
              <a:buChar char="*"/>
              <a:defRPr/>
            </a:lvl5pPr>
            <a:lvl6pPr marL="2743200" lvl="5" indent="-377189" algn="l" rtl="0">
              <a:spcBef>
                <a:spcPts val="500"/>
              </a:spcBef>
              <a:spcAft>
                <a:spcPts val="0"/>
              </a:spcAft>
              <a:buSzPts val="2340"/>
              <a:buChar char="*"/>
              <a:defRPr/>
            </a:lvl6pPr>
            <a:lvl7pPr marL="3200400" lvl="6" indent="-377189" algn="l" rtl="0">
              <a:spcBef>
                <a:spcPts val="500"/>
              </a:spcBef>
              <a:spcAft>
                <a:spcPts val="0"/>
              </a:spcAft>
              <a:buSzPts val="2340"/>
              <a:buChar char="*"/>
              <a:defRPr/>
            </a:lvl7pPr>
            <a:lvl8pPr marL="3657600" lvl="7" indent="-377190" algn="l" rtl="0">
              <a:spcBef>
                <a:spcPts val="500"/>
              </a:spcBef>
              <a:spcAft>
                <a:spcPts val="0"/>
              </a:spcAft>
              <a:buSzPts val="2340"/>
              <a:buChar char="*"/>
              <a:defRPr/>
            </a:lvl8pPr>
            <a:lvl9pPr marL="4114800" lvl="8" indent="-377190" algn="l" rtl="0">
              <a:spcBef>
                <a:spcPts val="500"/>
              </a:spcBef>
              <a:spcAft>
                <a:spcPts val="0"/>
              </a:spcAft>
              <a:buSzPts val="2340"/>
              <a:buChar char="*"/>
              <a:defRPr/>
            </a:lvl9pPr>
          </a:lstStyle>
          <a:p>
            <a:endParaRPr/>
          </a:p>
        </p:txBody>
      </p:sp>
    </p:spTree>
    <p:extLst>
      <p:ext uri="{BB962C8B-B14F-4D97-AF65-F5344CB8AC3E}">
        <p14:creationId xmlns="" xmlns:p14="http://schemas.microsoft.com/office/powerpoint/2010/main" val="8090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1_Title Only">
    <p:spTree>
      <p:nvGrpSpPr>
        <p:cNvPr id="1" name="Shape 616471"/>
        <p:cNvGrpSpPr/>
        <p:nvPr/>
      </p:nvGrpSpPr>
      <p:grpSpPr>
        <a:xfrm>
          <a:off x="0" y="0"/>
          <a:ext cx="0" cy="0"/>
          <a:chOff x="0" y="0"/>
          <a:chExt cx="0" cy="0"/>
        </a:xfrm>
      </p:grpSpPr>
      <p:sp>
        <p:nvSpPr>
          <p:cNvPr id="616472" name="Google Shape;616472;p4"/>
          <p:cNvSpPr txBox="1">
            <a:spLocks noGrp="1"/>
          </p:cNvSpPr>
          <p:nvPr>
            <p:ph type="title"/>
          </p:nvPr>
        </p:nvSpPr>
        <p:spPr>
          <a:xfrm>
            <a:off x="2391051" y="4372168"/>
            <a:ext cx="8683200" cy="1143000"/>
          </a:xfrm>
          <a:prstGeom prst="rect">
            <a:avLst/>
          </a:prstGeom>
          <a:noFill/>
          <a:ln>
            <a:noFill/>
          </a:ln>
        </p:spPr>
        <p:txBody>
          <a:bodyPr spcFirstLastPara="1" wrap="square" lIns="45700" tIns="45700" rIns="45700" bIns="45700" anchor="t" anchorCtr="0">
            <a:noAutofit/>
          </a:bodyPr>
          <a:lstStyle>
            <a:lvl1pPr lvl="0" algn="r" rtl="0">
              <a:spcBef>
                <a:spcPts val="0"/>
              </a:spcBef>
              <a:spcAft>
                <a:spcPts val="0"/>
              </a:spcAft>
              <a:buSzPts val="2304"/>
              <a:buChar char="*"/>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16473" name="Google Shape;616473;p4"/>
          <p:cNvSpPr txBox="1">
            <a:spLocks noGrp="1"/>
          </p:cNvSpPr>
          <p:nvPr>
            <p:ph type="sldNum" idx="12"/>
          </p:nvPr>
        </p:nvSpPr>
        <p:spPr>
          <a:xfrm>
            <a:off x="5080000" y="6216214"/>
            <a:ext cx="2438400" cy="276959"/>
          </a:xfrm>
          <a:prstGeom prst="rect">
            <a:avLst/>
          </a:prstGeom>
          <a:noFill/>
          <a:ln>
            <a:noFill/>
          </a:ln>
        </p:spPr>
        <p:txBody>
          <a:bodyPr spcFirstLastPara="1" wrap="square" lIns="45700" tIns="45700" rIns="45700" bIns="45700" anchor="ctr" anchorCtr="0">
            <a:sp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fld id="{00000000-1234-1234-1234-123412341234}" type="slidenum">
              <a:rPr lang="en-US" smtClean="0"/>
              <a:pPr/>
              <a:t>‹#›</a:t>
            </a:fld>
            <a:endParaRPr lang="en-US"/>
          </a:p>
        </p:txBody>
      </p:sp>
    </p:spTree>
    <p:extLst>
      <p:ext uri="{BB962C8B-B14F-4D97-AF65-F5344CB8AC3E}">
        <p14:creationId xmlns="" xmlns:p14="http://schemas.microsoft.com/office/powerpoint/2010/main" val="3155064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150A70-404C-4660-A2B5-4898A65DF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7911FF9-802B-408C-9483-A195F0AC2B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FF071E5-C986-49FA-8521-EEA89B05A883}"/>
              </a:ext>
            </a:extLst>
          </p:cNvPr>
          <p:cNvSpPr>
            <a:spLocks noGrp="1"/>
          </p:cNvSpPr>
          <p:nvPr>
            <p:ph type="dt" sz="half" idx="10"/>
          </p:nvPr>
        </p:nvSpPr>
        <p:spPr/>
        <p:txBody>
          <a:bodyPr/>
          <a:lstStyle/>
          <a:p>
            <a:r>
              <a:rPr lang="en-US"/>
              <a:t>2020</a:t>
            </a:r>
          </a:p>
        </p:txBody>
      </p:sp>
      <p:sp>
        <p:nvSpPr>
          <p:cNvPr id="5" name="Footer Placeholder 4">
            <a:extLst>
              <a:ext uri="{FF2B5EF4-FFF2-40B4-BE49-F238E27FC236}">
                <a16:creationId xmlns:a16="http://schemas.microsoft.com/office/drawing/2014/main" xmlns="" id="{61507FDF-ACE8-4A5E-9521-C61655F8C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F96F086-68E1-4A06-B91B-2909D5468414}"/>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115327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87A34E-30DF-452A-B796-1B7A99CB0A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B636538-CEAC-4E64-8DC3-855BE25790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E2B46C7-BA44-4834-A7E9-5D7BE7AA9D47}"/>
              </a:ext>
            </a:extLst>
          </p:cNvPr>
          <p:cNvSpPr>
            <a:spLocks noGrp="1"/>
          </p:cNvSpPr>
          <p:nvPr>
            <p:ph type="dt" sz="half" idx="10"/>
          </p:nvPr>
        </p:nvSpPr>
        <p:spPr/>
        <p:txBody>
          <a:bodyPr/>
          <a:lstStyle/>
          <a:p>
            <a:r>
              <a:rPr lang="en-US"/>
              <a:t>2020</a:t>
            </a:r>
          </a:p>
        </p:txBody>
      </p:sp>
      <p:sp>
        <p:nvSpPr>
          <p:cNvPr id="5" name="Footer Placeholder 4">
            <a:extLst>
              <a:ext uri="{FF2B5EF4-FFF2-40B4-BE49-F238E27FC236}">
                <a16:creationId xmlns:a16="http://schemas.microsoft.com/office/drawing/2014/main" xmlns="" id="{E74CA986-83D0-48DE-ABAE-09540B43A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42B12C8-424A-49FC-91D9-4C7B784852B3}"/>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336229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FCEDA0-6DA0-4800-A454-CEB8402F11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E7AE580-9206-4DC0-8D8D-8A99206A1C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22449DF-4610-4A5D-9DDC-DCB570B0BB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5BB8B3D-EA6A-4638-9F54-1EDE9E515785}"/>
              </a:ext>
            </a:extLst>
          </p:cNvPr>
          <p:cNvSpPr>
            <a:spLocks noGrp="1"/>
          </p:cNvSpPr>
          <p:nvPr>
            <p:ph type="dt" sz="half" idx="10"/>
          </p:nvPr>
        </p:nvSpPr>
        <p:spPr/>
        <p:txBody>
          <a:bodyPr/>
          <a:lstStyle/>
          <a:p>
            <a:r>
              <a:rPr lang="en-US"/>
              <a:t>2020</a:t>
            </a:r>
          </a:p>
        </p:txBody>
      </p:sp>
      <p:sp>
        <p:nvSpPr>
          <p:cNvPr id="6" name="Footer Placeholder 5">
            <a:extLst>
              <a:ext uri="{FF2B5EF4-FFF2-40B4-BE49-F238E27FC236}">
                <a16:creationId xmlns:a16="http://schemas.microsoft.com/office/drawing/2014/main" xmlns="" id="{B3EAA42C-114C-4C11-A729-AAA18C025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731D1F7-8A30-44A1-8543-A3663DA74BB4}"/>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316727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F0601-5839-4FEB-92BE-5C0B634847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CB00B32-ABA5-48BC-AAEB-F4F29E33D5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946BCD8E-C481-4C9F-AD5F-2090F96F07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5D311E8-4CCF-4813-99A9-B01EB5642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5ADAC19-8BE8-493B-8819-0F9DE7DB1B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8BCB3F5-2CFA-44F3-8800-947DCBFD9146}"/>
              </a:ext>
            </a:extLst>
          </p:cNvPr>
          <p:cNvSpPr>
            <a:spLocks noGrp="1"/>
          </p:cNvSpPr>
          <p:nvPr>
            <p:ph type="dt" sz="half" idx="10"/>
          </p:nvPr>
        </p:nvSpPr>
        <p:spPr/>
        <p:txBody>
          <a:bodyPr/>
          <a:lstStyle/>
          <a:p>
            <a:r>
              <a:rPr lang="en-US"/>
              <a:t>2020</a:t>
            </a:r>
          </a:p>
        </p:txBody>
      </p:sp>
      <p:sp>
        <p:nvSpPr>
          <p:cNvPr id="8" name="Footer Placeholder 7">
            <a:extLst>
              <a:ext uri="{FF2B5EF4-FFF2-40B4-BE49-F238E27FC236}">
                <a16:creationId xmlns:a16="http://schemas.microsoft.com/office/drawing/2014/main" xmlns="" id="{17A6BF54-9450-4967-A88A-9438ECB565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4E928E9-58A1-4F65-87A7-37F839F7C69A}"/>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350216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93DE3C-7488-4180-8200-3F9B15C566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5E62F75-AF04-4A4C-BAF2-DACA8AF4F8C7}"/>
              </a:ext>
            </a:extLst>
          </p:cNvPr>
          <p:cNvSpPr>
            <a:spLocks noGrp="1"/>
          </p:cNvSpPr>
          <p:nvPr>
            <p:ph type="dt" sz="half" idx="10"/>
          </p:nvPr>
        </p:nvSpPr>
        <p:spPr/>
        <p:txBody>
          <a:bodyPr/>
          <a:lstStyle/>
          <a:p>
            <a:r>
              <a:rPr lang="en-US"/>
              <a:t>2020</a:t>
            </a:r>
          </a:p>
        </p:txBody>
      </p:sp>
      <p:sp>
        <p:nvSpPr>
          <p:cNvPr id="4" name="Footer Placeholder 3">
            <a:extLst>
              <a:ext uri="{FF2B5EF4-FFF2-40B4-BE49-F238E27FC236}">
                <a16:creationId xmlns:a16="http://schemas.microsoft.com/office/drawing/2014/main" xmlns="" id="{8C05325D-D76C-4EC9-A7A4-9BE50224DE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64771A2-0FB0-46D7-A31A-EC9EF1DABC45}"/>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1211753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1633747-4AF8-4502-BDB1-E7405C32A01F}"/>
              </a:ext>
            </a:extLst>
          </p:cNvPr>
          <p:cNvSpPr>
            <a:spLocks noGrp="1"/>
          </p:cNvSpPr>
          <p:nvPr>
            <p:ph type="dt" sz="half" idx="10"/>
          </p:nvPr>
        </p:nvSpPr>
        <p:spPr/>
        <p:txBody>
          <a:bodyPr/>
          <a:lstStyle/>
          <a:p>
            <a:r>
              <a:rPr lang="en-US"/>
              <a:t>2020</a:t>
            </a:r>
          </a:p>
        </p:txBody>
      </p:sp>
      <p:sp>
        <p:nvSpPr>
          <p:cNvPr id="3" name="Footer Placeholder 2">
            <a:extLst>
              <a:ext uri="{FF2B5EF4-FFF2-40B4-BE49-F238E27FC236}">
                <a16:creationId xmlns:a16="http://schemas.microsoft.com/office/drawing/2014/main" xmlns="" id="{63BAE9FE-41A0-482F-A3FB-3D198E8DE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6AF49E9-E5E3-4139-BF17-3885C00DE98A}"/>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207930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8311E0-A7B1-4AEE-B1E2-C785042317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B1C92D5-7BE8-427B-902D-1AB3DED4F6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BB2F004-E745-4F7F-A77B-194FB1F28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3B35DD5-79B6-4B28-84CD-472E7930A46D}"/>
              </a:ext>
            </a:extLst>
          </p:cNvPr>
          <p:cNvSpPr>
            <a:spLocks noGrp="1"/>
          </p:cNvSpPr>
          <p:nvPr>
            <p:ph type="dt" sz="half" idx="10"/>
          </p:nvPr>
        </p:nvSpPr>
        <p:spPr/>
        <p:txBody>
          <a:bodyPr/>
          <a:lstStyle/>
          <a:p>
            <a:r>
              <a:rPr lang="en-US"/>
              <a:t>2020</a:t>
            </a:r>
          </a:p>
        </p:txBody>
      </p:sp>
      <p:sp>
        <p:nvSpPr>
          <p:cNvPr id="6" name="Footer Placeholder 5">
            <a:extLst>
              <a:ext uri="{FF2B5EF4-FFF2-40B4-BE49-F238E27FC236}">
                <a16:creationId xmlns:a16="http://schemas.microsoft.com/office/drawing/2014/main" xmlns="" id="{42391A9E-BDE1-43B0-889F-6D9867D1E9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ED158D-5BA0-46A1-A251-08120CA01A49}"/>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122365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89C0C-E845-43A5-9933-E62BBBBB10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CA9E42F-F531-4F12-8B38-A56BA424A6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5E5D11A-ABA3-4D27-B0BC-4385CE4F1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44DF6E3-8D1E-40EF-B006-B362329451E8}"/>
              </a:ext>
            </a:extLst>
          </p:cNvPr>
          <p:cNvSpPr>
            <a:spLocks noGrp="1"/>
          </p:cNvSpPr>
          <p:nvPr>
            <p:ph type="dt" sz="half" idx="10"/>
          </p:nvPr>
        </p:nvSpPr>
        <p:spPr/>
        <p:txBody>
          <a:bodyPr/>
          <a:lstStyle/>
          <a:p>
            <a:r>
              <a:rPr lang="en-US"/>
              <a:t>2020</a:t>
            </a:r>
          </a:p>
        </p:txBody>
      </p:sp>
      <p:sp>
        <p:nvSpPr>
          <p:cNvPr id="6" name="Footer Placeholder 5">
            <a:extLst>
              <a:ext uri="{FF2B5EF4-FFF2-40B4-BE49-F238E27FC236}">
                <a16:creationId xmlns:a16="http://schemas.microsoft.com/office/drawing/2014/main" xmlns="" id="{90136FB4-3B25-4132-939A-61612395EA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ECCC52-2C54-4BCC-8024-D687C6F27742}"/>
              </a:ext>
            </a:extLst>
          </p:cNvPr>
          <p:cNvSpPr>
            <a:spLocks noGrp="1"/>
          </p:cNvSpPr>
          <p:nvPr>
            <p:ph type="sldNum" sz="quarter" idx="12"/>
          </p:nvPr>
        </p:nvSpPr>
        <p:spPr/>
        <p:txBody>
          <a:body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102981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3067A15-993A-4564-9AC3-C383A9FF4C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B70806C-4280-4C61-B21C-59A2545FA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4291DF-D546-4D4A-8224-18CE885F15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2020</a:t>
            </a:r>
          </a:p>
        </p:txBody>
      </p:sp>
      <p:sp>
        <p:nvSpPr>
          <p:cNvPr id="5" name="Footer Placeholder 4">
            <a:extLst>
              <a:ext uri="{FF2B5EF4-FFF2-40B4-BE49-F238E27FC236}">
                <a16:creationId xmlns:a16="http://schemas.microsoft.com/office/drawing/2014/main" xmlns="" id="{BD34875F-8BB7-4257-A6DD-0E39FBA371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98283273-13B2-49DA-8391-46B123261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5457E-172E-4228-BC42-96C7EA491D08}" type="slidenum">
              <a:rPr lang="en-US" smtClean="0"/>
              <a:pPr/>
              <a:t>‹#›</a:t>
            </a:fld>
            <a:endParaRPr lang="en-US"/>
          </a:p>
        </p:txBody>
      </p:sp>
    </p:spTree>
    <p:extLst>
      <p:ext uri="{BB962C8B-B14F-4D97-AF65-F5344CB8AC3E}">
        <p14:creationId xmlns="" xmlns:p14="http://schemas.microsoft.com/office/powerpoint/2010/main" val="1017372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2.png"/><Relationship Id="rId4" Type="http://schemas.openxmlformats.org/officeDocument/2006/relationships/image" Target="../media/image8.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6527"/>
        <p:cNvGrpSpPr/>
        <p:nvPr/>
      </p:nvGrpSpPr>
      <p:grpSpPr>
        <a:xfrm>
          <a:off x="0" y="0"/>
          <a:ext cx="0" cy="0"/>
          <a:chOff x="0" y="0"/>
          <a:chExt cx="0" cy="0"/>
        </a:xfrm>
      </p:grpSpPr>
      <p:sp>
        <p:nvSpPr>
          <p:cNvPr id="616529" name="Google Shape;616529;p15"/>
          <p:cNvSpPr txBox="1">
            <a:spLocks noGrp="1"/>
          </p:cNvSpPr>
          <p:nvPr>
            <p:ph type="title"/>
          </p:nvPr>
        </p:nvSpPr>
        <p:spPr>
          <a:xfrm>
            <a:off x="3116071" y="2260874"/>
            <a:ext cx="8258511" cy="2498304"/>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C3260C"/>
              </a:buClr>
              <a:buSzPts val="3200"/>
              <a:buNone/>
            </a:pPr>
            <a:r>
              <a:rPr lang="en-US" sz="2800" b="1" i="1" dirty="0">
                <a:solidFill>
                  <a:srgbClr val="000000"/>
                </a:solidFill>
                <a:effectLst>
                  <a:outerShdw blurRad="38100" dist="38100" dir="2700000" rotWithShape="0">
                    <a:srgbClr val="C0C0C0"/>
                  </a:outerShdw>
                </a:effectLst>
                <a:latin typeface="Trebuchet MS"/>
                <a:ea typeface="Trebuchet MS"/>
                <a:cs typeface="Trebuchet MS"/>
                <a:sym typeface="Trebuchet MS"/>
              </a:rPr>
              <a:t>Jeromé O'Ryan </a:t>
            </a:r>
            <a:r>
              <a:rPr lang="en-US" sz="28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
            </a:r>
            <a:br>
              <a:rPr lang="en-US" sz="28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br>
            <a:r>
              <a:rPr lang="en-US" sz="28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Rotary Foundation Chairperson 2019-21,</a:t>
            </a:r>
            <a:br>
              <a:rPr lang="en-US" sz="28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br>
            <a:r>
              <a:rPr lang="en-US" sz="28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Assistant Governor 2019-20</a:t>
            </a:r>
            <a:r>
              <a:rPr lang="en-US" sz="2800" b="1" i="1" dirty="0">
                <a:solidFill>
                  <a:srgbClr val="000000"/>
                </a:solidFill>
                <a:effectLst>
                  <a:outerShdw blurRad="38100" dist="38100" dir="2700000" rotWithShape="0">
                    <a:srgbClr val="C0C0C0"/>
                  </a:outerShdw>
                </a:effectLst>
                <a:latin typeface="Trebuchet MS"/>
                <a:ea typeface="Trebuchet MS"/>
                <a:cs typeface="Trebuchet MS"/>
                <a:sym typeface="Trebuchet MS"/>
              </a:rPr>
              <a:t/>
            </a:r>
            <a:br>
              <a:rPr lang="en-US" sz="2800" b="1" i="1" dirty="0">
                <a:solidFill>
                  <a:srgbClr val="000000"/>
                </a:solidFill>
                <a:effectLst>
                  <a:outerShdw blurRad="38100" dist="38100" dir="2700000" rotWithShape="0">
                    <a:srgbClr val="C0C0C0"/>
                  </a:outerShdw>
                </a:effectLst>
                <a:latin typeface="Trebuchet MS"/>
                <a:ea typeface="Trebuchet MS"/>
                <a:cs typeface="Trebuchet MS"/>
                <a:sym typeface="Trebuchet MS"/>
              </a:rPr>
            </a:br>
            <a:r>
              <a:rPr lang="en-US" sz="28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 </a:t>
            </a:r>
            <a:r>
              <a:rPr lang="en-US" sz="2800" b="1" i="1" dirty="0">
                <a:solidFill>
                  <a:srgbClr val="000000"/>
                </a:solidFill>
                <a:effectLst>
                  <a:outerShdw blurRad="38100" dist="38100" dir="2700000" rotWithShape="0">
                    <a:srgbClr val="C0C0C0"/>
                  </a:outerShdw>
                </a:effectLst>
                <a:latin typeface="Trebuchet MS"/>
                <a:ea typeface="Trebuchet MS"/>
                <a:cs typeface="Trebuchet MS"/>
                <a:sym typeface="Trebuchet MS"/>
              </a:rPr>
              <a:t>SAQA Accredited Assessor </a:t>
            </a:r>
            <a:r>
              <a:rPr lang="en-US" sz="20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(TVET </a:t>
            </a:r>
            <a:r>
              <a:rPr lang="en-US" sz="2000" b="1" i="1" dirty="0">
                <a:solidFill>
                  <a:srgbClr val="000000"/>
                </a:solidFill>
                <a:effectLst>
                  <a:outerShdw blurRad="38100" dist="38100" dir="2700000" rotWithShape="0">
                    <a:srgbClr val="C0C0C0"/>
                  </a:outerShdw>
                </a:effectLst>
                <a:latin typeface="Trebuchet MS"/>
                <a:ea typeface="Trebuchet MS"/>
                <a:cs typeface="Trebuchet MS"/>
                <a:sym typeface="Trebuchet MS"/>
              </a:rPr>
              <a:t>Educational </a:t>
            </a:r>
            <a:r>
              <a:rPr lang="en-US" sz="20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Sector)</a:t>
            </a:r>
            <a:endParaRPr sz="2000" dirty="0"/>
          </a:p>
        </p:txBody>
      </p:sp>
      <p:pic>
        <p:nvPicPr>
          <p:cNvPr id="616530" name="Google Shape;616530;p15"/>
          <p:cNvPicPr preferRelativeResize="0"/>
          <p:nvPr/>
        </p:nvPicPr>
        <p:blipFill rotWithShape="1">
          <a:blip r:embed="rId3" cstate="screen">
            <a:alphaModFix/>
          </a:blip>
          <a:srcRect/>
          <a:stretch/>
        </p:blipFill>
        <p:spPr>
          <a:xfrm>
            <a:off x="536775" y="2227472"/>
            <a:ext cx="2477577" cy="2538492"/>
          </a:xfrm>
          <a:prstGeom prst="rect">
            <a:avLst/>
          </a:prstGeom>
          <a:noFill/>
          <a:ln>
            <a:noFill/>
          </a:ln>
        </p:spPr>
      </p:pic>
      <p:sp>
        <p:nvSpPr>
          <p:cNvPr id="6" name="Title 1">
            <a:extLst>
              <a:ext uri="{FF2B5EF4-FFF2-40B4-BE49-F238E27FC236}">
                <a16:creationId xmlns="" xmlns:a16="http://schemas.microsoft.com/office/drawing/2014/main" id="{44C19757-101B-4E64-B4FA-365A5714ADC0}"/>
              </a:ext>
            </a:extLst>
          </p:cNvPr>
          <p:cNvSpPr txBox="1">
            <a:spLocks/>
          </p:cNvSpPr>
          <p:nvPr/>
        </p:nvSpPr>
        <p:spPr>
          <a:xfrm>
            <a:off x="2216727" y="240475"/>
            <a:ext cx="7744691" cy="1110343"/>
          </a:xfrm>
          <a:prstGeom prst="rect">
            <a:avLst/>
          </a:prstGeom>
          <a:noFill/>
          <a:ln>
            <a:noFill/>
          </a:ln>
        </p:spPr>
        <p:txBody>
          <a:bodyPr spcFirstLastPara="1" vert="horz" wrap="square" lIns="45700" tIns="45700" rIns="45700" bIns="45700" rtlCol="0" anchor="t" anchorCtr="0">
            <a:noAutofit/>
          </a:bodyPr>
          <a:lstStyle/>
          <a:p>
            <a:pPr marL="0" marR="0" lvl="0" indent="0" algn="ctr" defTabSz="914400" rtl="0" eaLnBrk="1" fontAlgn="auto" latinLnBrk="0" hangingPunct="1">
              <a:lnSpc>
                <a:spcPct val="90000"/>
              </a:lnSpc>
              <a:spcBef>
                <a:spcPts val="0"/>
              </a:spcBef>
              <a:spcAft>
                <a:spcPts val="0"/>
              </a:spcAft>
              <a:buClrTx/>
              <a:buSzPts val="2304"/>
              <a:tabLst/>
              <a:defRPr/>
            </a:pPr>
            <a:r>
              <a:rPr kumimoji="0" lang="en-US" sz="6000" b="0" i="0" u="none" strike="noStrike" kern="1200" cap="none" spc="0" normalizeH="0" baseline="0" noProof="0" dirty="0" smtClean="0">
                <a:ln>
                  <a:noFill/>
                </a:ln>
                <a:solidFill>
                  <a:schemeClr val="tx1"/>
                </a:solidFill>
                <a:effectLst/>
                <a:uLnTx/>
                <a:uFillTx/>
                <a:latin typeface="+mj-lt"/>
                <a:ea typeface="+mj-ea"/>
                <a:cs typeface="+mj-cs"/>
              </a:rPr>
              <a:t>POETS 2020-2021</a:t>
            </a:r>
            <a:endParaRPr kumimoji="0" lang="en-US" sz="60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6"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2429515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16579"/>
        <p:cNvGrpSpPr/>
        <p:nvPr/>
      </p:nvGrpSpPr>
      <p:grpSpPr>
        <a:xfrm>
          <a:off x="0" y="0"/>
          <a:ext cx="0" cy="0"/>
          <a:chOff x="0" y="0"/>
          <a:chExt cx="0" cy="0"/>
        </a:xfrm>
      </p:grpSpPr>
      <p:sp>
        <p:nvSpPr>
          <p:cNvPr id="616580" name="Google Shape;616580;p23"/>
          <p:cNvSpPr/>
          <p:nvPr/>
        </p:nvSpPr>
        <p:spPr>
          <a:xfrm>
            <a:off x="1821180" y="1191239"/>
            <a:ext cx="8155200" cy="817619"/>
          </a:xfrm>
          <a:prstGeom prst="rect">
            <a:avLst/>
          </a:prstGeom>
          <a:noFill/>
          <a:ln>
            <a:noFill/>
          </a:ln>
        </p:spPr>
        <p:txBody>
          <a:bodyPr spcFirstLastPara="1" wrap="square" lIns="45700" tIns="45700" rIns="45700" bIns="45700" anchor="t" anchorCtr="0">
            <a:spAutoFit/>
          </a:bodyPr>
          <a:lstStyle/>
          <a:p>
            <a:pPr indent="-114300">
              <a:lnSpc>
                <a:spcPct val="80000"/>
              </a:lnSpc>
              <a:spcBef>
                <a:spcPts val="1100"/>
              </a:spcBef>
              <a:buSzPts val="1800"/>
              <a:buFont typeface="Arial"/>
              <a:buChar char="▪"/>
            </a:pPr>
            <a:endParaRPr dirty="0">
              <a:latin typeface="Helvetica Neue"/>
              <a:ea typeface="Helvetica Neue"/>
              <a:cs typeface="Helvetica Neue"/>
              <a:sym typeface="Helvetica Neue"/>
            </a:endParaRPr>
          </a:p>
          <a:p>
            <a:pPr indent="-114300">
              <a:lnSpc>
                <a:spcPct val="80000"/>
              </a:lnSpc>
              <a:spcBef>
                <a:spcPts val="1100"/>
              </a:spcBef>
              <a:buSzPts val="1800"/>
              <a:buFont typeface="Arial"/>
              <a:buChar char="▪"/>
            </a:pPr>
            <a:endParaRPr dirty="0">
              <a:latin typeface="Helvetica Neue"/>
              <a:ea typeface="Helvetica Neue"/>
              <a:cs typeface="Helvetica Neue"/>
              <a:sym typeface="Helvetica Neue"/>
            </a:endParaRPr>
          </a:p>
        </p:txBody>
      </p:sp>
      <p:sp>
        <p:nvSpPr>
          <p:cNvPr id="616581" name="Google Shape;616581;p23"/>
          <p:cNvSpPr txBox="1">
            <a:spLocks noGrp="1"/>
          </p:cNvSpPr>
          <p:nvPr>
            <p:ph type="title"/>
          </p:nvPr>
        </p:nvSpPr>
        <p:spPr>
          <a:xfrm>
            <a:off x="1821180" y="17653"/>
            <a:ext cx="8549640" cy="7440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C3260C"/>
              </a:buClr>
              <a:buSzPts val="4600"/>
              <a:buNone/>
            </a:pPr>
            <a:r>
              <a:rPr lang="en-ZA" dirty="0"/>
              <a:t>Partners</a:t>
            </a:r>
            <a:endParaRPr dirty="0"/>
          </a:p>
        </p:txBody>
      </p:sp>
      <p:sp>
        <p:nvSpPr>
          <p:cNvPr id="2" name="TextBox 1">
            <a:extLst>
              <a:ext uri="{FF2B5EF4-FFF2-40B4-BE49-F238E27FC236}">
                <a16:creationId xmlns="" xmlns:a16="http://schemas.microsoft.com/office/drawing/2014/main" id="{DDED2675-4EFA-418F-A9B6-4262CCC84EF0}"/>
              </a:ext>
            </a:extLst>
          </p:cNvPr>
          <p:cNvSpPr txBox="1"/>
          <p:nvPr/>
        </p:nvSpPr>
        <p:spPr>
          <a:xfrm>
            <a:off x="1858230" y="1337848"/>
            <a:ext cx="8127292" cy="5152693"/>
          </a:xfrm>
          <a:prstGeom prst="rect">
            <a:avLst/>
          </a:prstGeom>
          <a:noFill/>
        </p:spPr>
        <p:txBody>
          <a:bodyPr wrap="square" rtlCol="0">
            <a:spAutoFit/>
          </a:bodyPr>
          <a:lstStyle/>
          <a:p>
            <a:pPr marL="388622" indent="-342900">
              <a:lnSpc>
                <a:spcPct val="150000"/>
              </a:lnSpc>
              <a:buSzPts val="2400"/>
              <a:buFont typeface="Wingdings" panose="05000000000000000000" pitchFamily="2" charset="2"/>
              <a:buChar char="§"/>
            </a:pPr>
            <a:r>
              <a:rPr lang="en-ZA" sz="2400" dirty="0"/>
              <a:t>RI Convention.</a:t>
            </a:r>
          </a:p>
          <a:p>
            <a:pPr marL="388622" indent="-342900">
              <a:lnSpc>
                <a:spcPct val="150000"/>
              </a:lnSpc>
              <a:spcBef>
                <a:spcPts val="700"/>
              </a:spcBef>
              <a:buSzPts val="2400"/>
              <a:buFont typeface="Wingdings" panose="05000000000000000000" pitchFamily="2" charset="2"/>
              <a:buChar char="§"/>
            </a:pPr>
            <a:r>
              <a:rPr lang="en-ZA" sz="2400" dirty="0"/>
              <a:t>Use your International Connections.</a:t>
            </a:r>
          </a:p>
          <a:p>
            <a:pPr marL="388622" indent="-342900">
              <a:lnSpc>
                <a:spcPct val="150000"/>
              </a:lnSpc>
              <a:spcBef>
                <a:spcPts val="700"/>
              </a:spcBef>
              <a:buSzPts val="2400"/>
              <a:buFont typeface="Wingdings" panose="05000000000000000000" pitchFamily="2" charset="2"/>
              <a:buChar char="§"/>
            </a:pPr>
            <a:r>
              <a:rPr lang="en-ZA" sz="2400" dirty="0" err="1"/>
              <a:t>Linkedln</a:t>
            </a:r>
            <a:r>
              <a:rPr lang="en-ZA" sz="2400" dirty="0"/>
              <a:t>.</a:t>
            </a:r>
          </a:p>
          <a:p>
            <a:pPr marL="388622" indent="-342900">
              <a:lnSpc>
                <a:spcPct val="150000"/>
              </a:lnSpc>
              <a:spcBef>
                <a:spcPts val="700"/>
              </a:spcBef>
              <a:buSzPts val="2400"/>
              <a:buFont typeface="Wingdings" panose="05000000000000000000" pitchFamily="2" charset="2"/>
              <a:buChar char="§"/>
            </a:pPr>
            <a:r>
              <a:rPr lang="en-ZA" sz="2400" dirty="0"/>
              <a:t>Talk to your Inter Country Committee.</a:t>
            </a:r>
          </a:p>
          <a:p>
            <a:pPr marL="388622" indent="-342900">
              <a:lnSpc>
                <a:spcPct val="150000"/>
              </a:lnSpc>
              <a:spcBef>
                <a:spcPts val="700"/>
              </a:spcBef>
              <a:buSzPts val="2400"/>
              <a:buFont typeface="Wingdings" panose="05000000000000000000" pitchFamily="2" charset="2"/>
              <a:buChar char="§"/>
            </a:pPr>
            <a:r>
              <a:rPr lang="en-ZA" sz="2400" dirty="0"/>
              <a:t>Rotary showcase / Facebook.</a:t>
            </a:r>
          </a:p>
          <a:p>
            <a:pPr marL="388622" indent="-342900">
              <a:lnSpc>
                <a:spcPct val="150000"/>
              </a:lnSpc>
              <a:spcBef>
                <a:spcPts val="700"/>
              </a:spcBef>
              <a:buSzPts val="2400"/>
              <a:buFont typeface="Wingdings" panose="05000000000000000000" pitchFamily="2" charset="2"/>
              <a:buChar char="§"/>
            </a:pPr>
            <a:r>
              <a:rPr lang="en-ZA" sz="2400" dirty="0"/>
              <a:t>Friendship Exchanges.</a:t>
            </a:r>
          </a:p>
          <a:p>
            <a:pPr marL="388622" indent="-342900">
              <a:lnSpc>
                <a:spcPct val="150000"/>
              </a:lnSpc>
              <a:spcBef>
                <a:spcPts val="700"/>
              </a:spcBef>
              <a:buSzPts val="2400"/>
              <a:buFont typeface="Wingdings" panose="05000000000000000000" pitchFamily="2" charset="2"/>
              <a:buChar char="§"/>
            </a:pPr>
            <a:r>
              <a:rPr lang="en-ZA" sz="2400" dirty="0"/>
              <a:t>Access www.rotary.org/grants.</a:t>
            </a:r>
          </a:p>
          <a:p>
            <a:pPr marL="388622" indent="-342900">
              <a:lnSpc>
                <a:spcPct val="150000"/>
              </a:lnSpc>
              <a:spcBef>
                <a:spcPts val="700"/>
              </a:spcBef>
              <a:buSzPts val="2400"/>
              <a:buFont typeface="Wingdings" panose="05000000000000000000" pitchFamily="2" charset="2"/>
              <a:buChar char="§"/>
            </a:pPr>
            <a:endParaRPr lang="en-ZA" sz="2400" dirty="0"/>
          </a:p>
        </p:txBody>
      </p:sp>
      <p:pic>
        <p:nvPicPr>
          <p:cNvPr id="6" name="Google Shape;616642;p29">
            <a:extLst>
              <a:ext uri="{FF2B5EF4-FFF2-40B4-BE49-F238E27FC236}">
                <a16:creationId xmlns="" xmlns:a16="http://schemas.microsoft.com/office/drawing/2014/main" id="{755B7816-8FF7-42FB-8D17-F302AFDDAF4E}"/>
              </a:ext>
            </a:extLst>
          </p:cNvPr>
          <p:cNvPicPr preferRelativeResize="0"/>
          <p:nvPr/>
        </p:nvPicPr>
        <p:blipFill rotWithShape="1">
          <a:blip r:embed="rId3" cstate="print">
            <a:alphaModFix/>
          </a:blip>
          <a:srcRect/>
          <a:stretch/>
        </p:blipFill>
        <p:spPr>
          <a:xfrm>
            <a:off x="6600135" y="4254708"/>
            <a:ext cx="3628704" cy="1968827"/>
          </a:xfrm>
          <a:prstGeom prst="rect">
            <a:avLst/>
          </a:prstGeom>
          <a:noFill/>
          <a:ln>
            <a:noFill/>
          </a:ln>
        </p:spPr>
      </p:pic>
      <p:pic>
        <p:nvPicPr>
          <p:cNvPr id="7" name="Picture 6"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2828215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16579"/>
        <p:cNvGrpSpPr/>
        <p:nvPr/>
      </p:nvGrpSpPr>
      <p:grpSpPr>
        <a:xfrm>
          <a:off x="0" y="0"/>
          <a:ext cx="0" cy="0"/>
          <a:chOff x="0" y="0"/>
          <a:chExt cx="0" cy="0"/>
        </a:xfrm>
      </p:grpSpPr>
      <p:sp>
        <p:nvSpPr>
          <p:cNvPr id="616580" name="Google Shape;616580;p23"/>
          <p:cNvSpPr/>
          <p:nvPr/>
        </p:nvSpPr>
        <p:spPr>
          <a:xfrm>
            <a:off x="1821180" y="1191239"/>
            <a:ext cx="8155200" cy="5338857"/>
          </a:xfrm>
          <a:prstGeom prst="rect">
            <a:avLst/>
          </a:prstGeom>
          <a:noFill/>
          <a:ln>
            <a:noFill/>
          </a:ln>
        </p:spPr>
        <p:txBody>
          <a:bodyPr spcFirstLastPara="1" wrap="square" lIns="45700" tIns="45700" rIns="45700" bIns="45700" anchor="t" anchorCtr="0">
            <a:spAutoFit/>
          </a:bodyPr>
          <a:lstStyle/>
          <a:p>
            <a:pPr algn="ctr">
              <a:lnSpc>
                <a:spcPct val="80000"/>
              </a:lnSpc>
              <a:buClr>
                <a:srgbClr val="111423"/>
              </a:buClr>
              <a:buSzPts val="2800"/>
            </a:pPr>
            <a:r>
              <a:rPr lang="en-US" sz="2800" b="1" dirty="0">
                <a:solidFill>
                  <a:srgbClr val="111423"/>
                </a:solidFill>
                <a:latin typeface="Calibri"/>
                <a:ea typeface="Calibri"/>
                <a:cs typeface="Calibri"/>
                <a:sym typeface="Calibri"/>
              </a:rPr>
              <a:t>Educational and humanitarian activities consistent with Foundation mission</a:t>
            </a:r>
          </a:p>
          <a:p>
            <a:pPr>
              <a:lnSpc>
                <a:spcPct val="80000"/>
              </a:lnSpc>
              <a:buClr>
                <a:srgbClr val="111423"/>
              </a:buClr>
              <a:buSzPts val="2800"/>
            </a:pPr>
            <a:endParaRPr lang="en-US" sz="2800" b="1" dirty="0">
              <a:solidFill>
                <a:srgbClr val="111423"/>
              </a:solidFill>
              <a:latin typeface="Calibri"/>
              <a:cs typeface="Calibri"/>
              <a:sym typeface="Calibri"/>
            </a:endParaRPr>
          </a:p>
          <a:p>
            <a:pPr marL="344488" indent="-344488">
              <a:lnSpc>
                <a:spcPct val="120000"/>
              </a:lnSpc>
              <a:spcBef>
                <a:spcPts val="500"/>
              </a:spcBef>
              <a:buClr>
                <a:srgbClr val="111423"/>
              </a:buClr>
              <a:buSzPts val="2800"/>
              <a:buFont typeface="Arial" panose="020B0604020202020204" pitchFamily="34" charset="0"/>
              <a:buChar char="•"/>
            </a:pPr>
            <a:r>
              <a:rPr lang="en-US" sz="2800" b="1" dirty="0">
                <a:solidFill>
                  <a:srgbClr val="111423"/>
                </a:solidFill>
                <a:latin typeface="Calibri"/>
                <a:ea typeface="Calibri"/>
                <a:cs typeface="Calibri"/>
                <a:sym typeface="Calibri"/>
              </a:rPr>
              <a:t>Smaller activities and projects.</a:t>
            </a:r>
            <a:endParaRPr dirty="0"/>
          </a:p>
          <a:p>
            <a:pPr marL="344488" indent="-344488">
              <a:lnSpc>
                <a:spcPct val="120000"/>
              </a:lnSpc>
              <a:spcBef>
                <a:spcPts val="500"/>
              </a:spcBef>
              <a:buClr>
                <a:srgbClr val="111423"/>
              </a:buClr>
              <a:buSzPts val="2800"/>
              <a:buFont typeface="Arial" panose="020B0604020202020204" pitchFamily="34" charset="0"/>
              <a:buChar char="•"/>
            </a:pPr>
            <a:r>
              <a:rPr lang="en-US" sz="2800" b="1" dirty="0">
                <a:solidFill>
                  <a:srgbClr val="111423"/>
                </a:solidFill>
                <a:latin typeface="Calibri"/>
                <a:ea typeface="Calibri"/>
                <a:cs typeface="Calibri"/>
                <a:sym typeface="Calibri"/>
              </a:rPr>
              <a:t>Fund both local or international</a:t>
            </a:r>
            <a:endParaRPr dirty="0"/>
          </a:p>
          <a:p>
            <a:pPr>
              <a:lnSpc>
                <a:spcPct val="120000"/>
              </a:lnSpc>
              <a:spcBef>
                <a:spcPts val="500"/>
              </a:spcBef>
            </a:pPr>
            <a:r>
              <a:rPr lang="en-US" sz="2800" b="1" dirty="0">
                <a:solidFill>
                  <a:srgbClr val="111423"/>
                </a:solidFill>
                <a:latin typeface="Calibri"/>
                <a:ea typeface="Calibri"/>
                <a:cs typeface="Calibri"/>
                <a:sym typeface="Calibri"/>
              </a:rPr>
              <a:t>    activities.</a:t>
            </a:r>
            <a:endParaRPr dirty="0"/>
          </a:p>
          <a:p>
            <a:pPr marL="344488" indent="-344488">
              <a:lnSpc>
                <a:spcPct val="120000"/>
              </a:lnSpc>
              <a:spcBef>
                <a:spcPts val="500"/>
              </a:spcBef>
              <a:buClr>
                <a:srgbClr val="111423"/>
              </a:buClr>
              <a:buSzPts val="2800"/>
              <a:buFont typeface="Arial" panose="020B0604020202020204" pitchFamily="34" charset="0"/>
              <a:buChar char="•"/>
            </a:pPr>
            <a:r>
              <a:rPr lang="en-US" sz="2800" b="1" dirty="0">
                <a:solidFill>
                  <a:srgbClr val="111423"/>
                </a:solidFill>
                <a:latin typeface="Calibri"/>
                <a:ea typeface="Calibri"/>
                <a:cs typeface="Calibri"/>
                <a:sym typeface="Calibri"/>
              </a:rPr>
              <a:t>Local decision making with </a:t>
            </a:r>
            <a:endParaRPr dirty="0"/>
          </a:p>
          <a:p>
            <a:pPr>
              <a:lnSpc>
                <a:spcPct val="120000"/>
              </a:lnSpc>
              <a:spcBef>
                <a:spcPts val="500"/>
              </a:spcBef>
            </a:pPr>
            <a:r>
              <a:rPr lang="en-US" sz="2800" b="1" dirty="0">
                <a:solidFill>
                  <a:srgbClr val="111423"/>
                </a:solidFill>
                <a:latin typeface="Calibri"/>
                <a:ea typeface="Calibri"/>
                <a:cs typeface="Calibri"/>
                <a:sym typeface="Calibri"/>
              </a:rPr>
              <a:t>    broad guidelines.</a:t>
            </a:r>
            <a:endParaRPr dirty="0"/>
          </a:p>
          <a:p>
            <a:pPr marL="344488" indent="-344488">
              <a:lnSpc>
                <a:spcPct val="120000"/>
              </a:lnSpc>
              <a:spcBef>
                <a:spcPts val="500"/>
              </a:spcBef>
              <a:buClr>
                <a:srgbClr val="111423"/>
              </a:buClr>
              <a:buSzPts val="2800"/>
              <a:buFont typeface="Arial" panose="020B0604020202020204" pitchFamily="34" charset="0"/>
              <a:buChar char="•"/>
            </a:pPr>
            <a:r>
              <a:rPr lang="en-US" sz="2800" b="1" dirty="0">
                <a:solidFill>
                  <a:srgbClr val="111423"/>
                </a:solidFill>
                <a:latin typeface="Calibri"/>
                <a:ea typeface="Calibri"/>
                <a:cs typeface="Calibri"/>
                <a:sym typeface="Calibri"/>
              </a:rPr>
              <a:t>Funds managed by district.</a:t>
            </a:r>
            <a:endParaRPr dirty="0">
              <a:latin typeface="Helvetica Neue"/>
              <a:ea typeface="Helvetica Neue"/>
              <a:cs typeface="Helvetica Neue"/>
              <a:sym typeface="Helvetica Neue"/>
            </a:endParaRPr>
          </a:p>
          <a:p>
            <a:pPr indent="-114300">
              <a:lnSpc>
                <a:spcPct val="80000"/>
              </a:lnSpc>
              <a:spcBef>
                <a:spcPts val="1100"/>
              </a:spcBef>
              <a:buSzPts val="1800"/>
              <a:buFont typeface="Arial"/>
              <a:buChar char="▪"/>
            </a:pPr>
            <a:endParaRPr dirty="0">
              <a:latin typeface="Helvetica Neue"/>
              <a:ea typeface="Helvetica Neue"/>
              <a:cs typeface="Helvetica Neue"/>
              <a:sym typeface="Helvetica Neue"/>
            </a:endParaRPr>
          </a:p>
          <a:p>
            <a:pPr indent="-114300">
              <a:lnSpc>
                <a:spcPct val="80000"/>
              </a:lnSpc>
              <a:spcBef>
                <a:spcPts val="1100"/>
              </a:spcBef>
              <a:buSzPts val="1800"/>
              <a:buFont typeface="Arial"/>
              <a:buChar char="▪"/>
            </a:pPr>
            <a:endParaRPr dirty="0">
              <a:latin typeface="Helvetica Neue"/>
              <a:ea typeface="Helvetica Neue"/>
              <a:cs typeface="Helvetica Neue"/>
              <a:sym typeface="Helvetica Neue"/>
            </a:endParaRPr>
          </a:p>
        </p:txBody>
      </p:sp>
      <p:sp>
        <p:nvSpPr>
          <p:cNvPr id="616581" name="Google Shape;616581;p23"/>
          <p:cNvSpPr txBox="1">
            <a:spLocks noGrp="1"/>
          </p:cNvSpPr>
          <p:nvPr>
            <p:ph type="title"/>
          </p:nvPr>
        </p:nvSpPr>
        <p:spPr>
          <a:xfrm>
            <a:off x="1821180" y="17653"/>
            <a:ext cx="8549640" cy="7440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C3260C"/>
              </a:buClr>
              <a:buSzPts val="4600"/>
              <a:buNone/>
            </a:pPr>
            <a:r>
              <a:rPr lang="en-US" sz="4600" b="1" i="1">
                <a:solidFill>
                  <a:srgbClr val="000000"/>
                </a:solidFill>
                <a:effectLst>
                  <a:outerShdw blurRad="38100" dist="38100" dir="2700000" rotWithShape="0">
                    <a:srgbClr val="C0C0C0"/>
                  </a:outerShdw>
                </a:effectLst>
                <a:latin typeface="Trebuchet MS"/>
                <a:ea typeface="Trebuchet MS"/>
                <a:cs typeface="Trebuchet MS"/>
                <a:sym typeface="Trebuchet MS"/>
              </a:rPr>
              <a:t>District Grants:</a:t>
            </a:r>
            <a:endParaRPr/>
          </a:p>
        </p:txBody>
      </p:sp>
      <p:pic>
        <p:nvPicPr>
          <p:cNvPr id="616582" name="Google Shape;616582;p23"/>
          <p:cNvPicPr preferRelativeResize="0"/>
          <p:nvPr/>
        </p:nvPicPr>
        <p:blipFill rotWithShape="1">
          <a:blip r:embed="rId3" cstate="print">
            <a:alphaModFix/>
          </a:blip>
          <a:srcRect/>
          <a:stretch/>
        </p:blipFill>
        <p:spPr>
          <a:xfrm>
            <a:off x="7113270" y="2704468"/>
            <a:ext cx="3257550" cy="3260034"/>
          </a:xfrm>
          <a:prstGeom prst="rect">
            <a:avLst/>
          </a:prstGeom>
          <a:noFill/>
          <a:ln>
            <a:noFill/>
          </a:ln>
        </p:spPr>
      </p:pic>
      <p:pic>
        <p:nvPicPr>
          <p:cNvPr id="5" name="Picture 4"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180631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80">
                                            <p:txEl>
                                              <p:pRg st="0" end="0"/>
                                            </p:txEl>
                                          </p:spTgt>
                                        </p:tgtEl>
                                        <p:attrNameLst>
                                          <p:attrName>style.visibility</p:attrName>
                                        </p:attrNameLst>
                                      </p:cBhvr>
                                      <p:to>
                                        <p:strVal val="visible"/>
                                      </p:to>
                                    </p:set>
                                    <p:anim calcmode="lin" valueType="num">
                                      <p:cBhvr additive="base">
                                        <p:cTn id="7" dur="1000"/>
                                        <p:tgtEl>
                                          <p:spTgt spid="61658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16580">
                                            <p:txEl>
                                              <p:pRg st="2" end="2"/>
                                            </p:txEl>
                                          </p:spTgt>
                                        </p:tgtEl>
                                        <p:attrNameLst>
                                          <p:attrName>style.visibility</p:attrName>
                                        </p:attrNameLst>
                                      </p:cBhvr>
                                      <p:to>
                                        <p:strVal val="visible"/>
                                      </p:to>
                                    </p:set>
                                    <p:anim calcmode="lin" valueType="num">
                                      <p:cBhvr additive="base">
                                        <p:cTn id="12" dur="1000"/>
                                        <p:tgtEl>
                                          <p:spTgt spid="616580">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16580">
                                            <p:txEl>
                                              <p:pRg st="3" end="3"/>
                                            </p:txEl>
                                          </p:spTgt>
                                        </p:tgtEl>
                                        <p:attrNameLst>
                                          <p:attrName>style.visibility</p:attrName>
                                        </p:attrNameLst>
                                      </p:cBhvr>
                                      <p:to>
                                        <p:strVal val="visible"/>
                                      </p:to>
                                    </p:set>
                                    <p:anim calcmode="lin" valueType="num">
                                      <p:cBhvr additive="base">
                                        <p:cTn id="17" dur="1000"/>
                                        <p:tgtEl>
                                          <p:spTgt spid="616580">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16580">
                                            <p:txEl>
                                              <p:pRg st="4" end="4"/>
                                            </p:txEl>
                                          </p:spTgt>
                                        </p:tgtEl>
                                        <p:attrNameLst>
                                          <p:attrName>style.visibility</p:attrName>
                                        </p:attrNameLst>
                                      </p:cBhvr>
                                      <p:to>
                                        <p:strVal val="visible"/>
                                      </p:to>
                                    </p:set>
                                    <p:anim calcmode="lin" valueType="num">
                                      <p:cBhvr additive="base">
                                        <p:cTn id="22" dur="1000"/>
                                        <p:tgtEl>
                                          <p:spTgt spid="616580">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16580">
                                            <p:txEl>
                                              <p:pRg st="5" end="5"/>
                                            </p:txEl>
                                          </p:spTgt>
                                        </p:tgtEl>
                                        <p:attrNameLst>
                                          <p:attrName>style.visibility</p:attrName>
                                        </p:attrNameLst>
                                      </p:cBhvr>
                                      <p:to>
                                        <p:strVal val="visible"/>
                                      </p:to>
                                    </p:set>
                                    <p:anim calcmode="lin" valueType="num">
                                      <p:cBhvr additive="base">
                                        <p:cTn id="27" dur="1000"/>
                                        <p:tgtEl>
                                          <p:spTgt spid="616580">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616580">
                                            <p:txEl>
                                              <p:pRg st="6" end="6"/>
                                            </p:txEl>
                                          </p:spTgt>
                                        </p:tgtEl>
                                        <p:attrNameLst>
                                          <p:attrName>style.visibility</p:attrName>
                                        </p:attrNameLst>
                                      </p:cBhvr>
                                      <p:to>
                                        <p:strVal val="visible"/>
                                      </p:to>
                                    </p:set>
                                    <p:anim calcmode="lin" valueType="num">
                                      <p:cBhvr additive="base">
                                        <p:cTn id="32" dur="1000"/>
                                        <p:tgtEl>
                                          <p:spTgt spid="616580">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16580">
                                            <p:txEl>
                                              <p:pRg st="7" end="7"/>
                                            </p:txEl>
                                          </p:spTgt>
                                        </p:tgtEl>
                                        <p:attrNameLst>
                                          <p:attrName>style.visibility</p:attrName>
                                        </p:attrNameLst>
                                      </p:cBhvr>
                                      <p:to>
                                        <p:strVal val="visible"/>
                                      </p:to>
                                    </p:set>
                                    <p:anim calcmode="lin" valueType="num">
                                      <p:cBhvr additive="base">
                                        <p:cTn id="37" dur="1000"/>
                                        <p:tgtEl>
                                          <p:spTgt spid="616580">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16586"/>
        <p:cNvGrpSpPr/>
        <p:nvPr/>
      </p:nvGrpSpPr>
      <p:grpSpPr>
        <a:xfrm>
          <a:off x="0" y="0"/>
          <a:ext cx="0" cy="0"/>
          <a:chOff x="0" y="0"/>
          <a:chExt cx="0" cy="0"/>
        </a:xfrm>
      </p:grpSpPr>
      <p:sp>
        <p:nvSpPr>
          <p:cNvPr id="616587" name="Google Shape;616587;p24"/>
          <p:cNvSpPr txBox="1">
            <a:spLocks noGrp="1"/>
          </p:cNvSpPr>
          <p:nvPr>
            <p:ph type="title"/>
          </p:nvPr>
        </p:nvSpPr>
        <p:spPr>
          <a:xfrm>
            <a:off x="2089362" y="0"/>
            <a:ext cx="8013277" cy="7839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C3260C"/>
              </a:buClr>
              <a:buSzPts val="4600"/>
              <a:buNone/>
            </a:pPr>
            <a:r>
              <a:rPr lang="en-US" sz="4600" b="1">
                <a:solidFill>
                  <a:srgbClr val="000000"/>
                </a:solidFill>
                <a:latin typeface="Trebuchet MS"/>
                <a:ea typeface="Trebuchet MS"/>
                <a:cs typeface="Trebuchet MS"/>
                <a:sym typeface="Trebuchet MS"/>
              </a:rPr>
              <a:t>District Grants</a:t>
            </a:r>
            <a:endParaRPr/>
          </a:p>
        </p:txBody>
      </p:sp>
      <p:sp>
        <p:nvSpPr>
          <p:cNvPr id="616588" name="Google Shape;616588;p24"/>
          <p:cNvSpPr/>
          <p:nvPr/>
        </p:nvSpPr>
        <p:spPr>
          <a:xfrm>
            <a:off x="2333470" y="1602737"/>
            <a:ext cx="8013277" cy="4585830"/>
          </a:xfrm>
          <a:prstGeom prst="rect">
            <a:avLst/>
          </a:prstGeom>
          <a:noFill/>
          <a:ln>
            <a:noFill/>
          </a:ln>
        </p:spPr>
        <p:txBody>
          <a:bodyPr spcFirstLastPara="1" wrap="square" lIns="45700" tIns="45700" rIns="45700" bIns="45700" anchor="t" anchorCtr="0">
            <a:spAutoFit/>
          </a:bodyPr>
          <a:lstStyle/>
          <a:p>
            <a:pPr marL="457200" indent="-457200">
              <a:buSzPts val="3200"/>
              <a:buFont typeface="Arial" panose="020B0604020202020204" pitchFamily="34" charset="0"/>
              <a:buChar char="•"/>
            </a:pPr>
            <a:r>
              <a:rPr lang="en-US" sz="3200" dirty="0">
                <a:latin typeface="Helvetica Neue"/>
                <a:ea typeface="Helvetica Neue"/>
                <a:cs typeface="Helvetica Neue"/>
                <a:sym typeface="Helvetica Neue"/>
              </a:rPr>
              <a:t>Complete application. </a:t>
            </a:r>
            <a:endParaRPr dirty="0"/>
          </a:p>
          <a:p>
            <a:pPr marL="457200" indent="-457200">
              <a:buSzPts val="3200"/>
              <a:buFont typeface="Arial" panose="020B0604020202020204" pitchFamily="34" charset="0"/>
              <a:buChar char="•"/>
            </a:pPr>
            <a:r>
              <a:rPr lang="en-US" sz="3200" dirty="0">
                <a:latin typeface="Helvetica Neue"/>
                <a:ea typeface="Helvetica Neue"/>
                <a:cs typeface="Helvetica Neue"/>
                <a:sym typeface="Helvetica Neue"/>
              </a:rPr>
              <a:t>Sign MOU.</a:t>
            </a:r>
            <a:endParaRPr dirty="0"/>
          </a:p>
          <a:p>
            <a:pPr marL="457200" indent="-457200">
              <a:buSzPts val="3200"/>
              <a:buFont typeface="Arial" panose="020B0604020202020204" pitchFamily="34" charset="0"/>
              <a:buChar char="•"/>
            </a:pPr>
            <a:r>
              <a:rPr lang="en-US" sz="3200" dirty="0">
                <a:latin typeface="Helvetica Neue"/>
                <a:ea typeface="Helvetica Neue"/>
                <a:cs typeface="Helvetica Neue"/>
                <a:sym typeface="Helvetica Neue"/>
              </a:rPr>
              <a:t>Submit to District by </a:t>
            </a:r>
            <a:r>
              <a:rPr lang="en-US" sz="3200" dirty="0" smtClean="0">
                <a:latin typeface="Helvetica Neue"/>
                <a:ea typeface="Helvetica Neue"/>
                <a:cs typeface="Helvetica Neue"/>
                <a:sym typeface="Helvetica Neue"/>
              </a:rPr>
              <a:t>due date (June 2020).</a:t>
            </a:r>
            <a:endParaRPr dirty="0"/>
          </a:p>
          <a:p>
            <a:pPr marL="457200" indent="-457200">
              <a:buSzPts val="3200"/>
              <a:buFont typeface="Arial" panose="020B0604020202020204" pitchFamily="34" charset="0"/>
              <a:buChar char="•"/>
            </a:pPr>
            <a:r>
              <a:rPr lang="en-US" sz="3200" dirty="0">
                <a:latin typeface="Helvetica Neue"/>
                <a:ea typeface="Helvetica Neue"/>
                <a:cs typeface="Helvetica Neue"/>
                <a:sym typeface="Helvetica Neue"/>
              </a:rPr>
              <a:t>Submit report on completion of project.</a:t>
            </a:r>
            <a:endParaRPr dirty="0"/>
          </a:p>
          <a:p>
            <a:pPr marL="457200" indent="-457200">
              <a:buSzPts val="3200"/>
              <a:buFont typeface="Arial" panose="020B0604020202020204" pitchFamily="34" charset="0"/>
              <a:buChar char="•"/>
            </a:pPr>
            <a:r>
              <a:rPr lang="en-US" sz="3200" dirty="0">
                <a:latin typeface="Helvetica Neue"/>
                <a:ea typeface="Helvetica Neue"/>
                <a:cs typeface="Helvetica Neue"/>
                <a:sym typeface="Helvetica Neue"/>
              </a:rPr>
              <a:t>No further District Grants for any clubs unless </a:t>
            </a:r>
            <a:r>
              <a:rPr lang="en-US" sz="3200" dirty="0" smtClean="0">
                <a:latin typeface="Helvetica Neue"/>
                <a:ea typeface="Helvetica Neue"/>
                <a:cs typeface="Helvetica Neue"/>
                <a:sym typeface="Helvetica Neue"/>
              </a:rPr>
              <a:t>all </a:t>
            </a:r>
            <a:r>
              <a:rPr lang="en-US" sz="3200" dirty="0">
                <a:latin typeface="Helvetica Neue"/>
                <a:ea typeface="Helvetica Neue"/>
                <a:cs typeface="Helvetica Neue"/>
                <a:sym typeface="Helvetica Neue"/>
              </a:rPr>
              <a:t>final reports </a:t>
            </a:r>
            <a:r>
              <a:rPr lang="en-US" sz="3200" dirty="0" smtClean="0">
                <a:latin typeface="Helvetica Neue"/>
                <a:ea typeface="Helvetica Neue"/>
                <a:cs typeface="Helvetica Neue"/>
                <a:sym typeface="Helvetica Neue"/>
              </a:rPr>
              <a:t>for 2019 grants have </a:t>
            </a:r>
            <a:r>
              <a:rPr lang="en-US" sz="3200" dirty="0">
                <a:latin typeface="Helvetica Neue"/>
                <a:ea typeface="Helvetica Neue"/>
                <a:cs typeface="Helvetica Neue"/>
                <a:sym typeface="Helvetica Neue"/>
              </a:rPr>
              <a:t>been submitted by 30 May 2020.</a:t>
            </a:r>
            <a:endParaRPr dirty="0"/>
          </a:p>
          <a:p>
            <a:pPr marL="180473" indent="-180473">
              <a:buSzPts val="1800"/>
              <a:buFont typeface="Helvetica Neue"/>
              <a:buChar char="•"/>
            </a:pPr>
            <a:endParaRPr dirty="0">
              <a:latin typeface="Helvetica Neue"/>
              <a:ea typeface="Helvetica Neue"/>
              <a:cs typeface="Helvetica Neue"/>
              <a:sym typeface="Helvetica Neue"/>
            </a:endParaRPr>
          </a:p>
          <a:p>
            <a:pPr>
              <a:buSzPts val="1800"/>
            </a:pPr>
            <a:endParaRPr dirty="0">
              <a:latin typeface="Helvetica Neue"/>
              <a:ea typeface="Helvetica Neue"/>
              <a:cs typeface="Helvetica Neue"/>
              <a:sym typeface="Helvetica Neue"/>
            </a:endParaRPr>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3009817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16592"/>
        <p:cNvGrpSpPr/>
        <p:nvPr/>
      </p:nvGrpSpPr>
      <p:grpSpPr>
        <a:xfrm>
          <a:off x="0" y="0"/>
          <a:ext cx="0" cy="0"/>
          <a:chOff x="0" y="0"/>
          <a:chExt cx="0" cy="0"/>
        </a:xfrm>
      </p:grpSpPr>
      <p:sp>
        <p:nvSpPr>
          <p:cNvPr id="616593" name="Google Shape;616593;p25"/>
          <p:cNvSpPr txBox="1">
            <a:spLocks noGrp="1"/>
          </p:cNvSpPr>
          <p:nvPr>
            <p:ph type="sldNum" idx="12"/>
          </p:nvPr>
        </p:nvSpPr>
        <p:spPr>
          <a:xfrm>
            <a:off x="5334000" y="5996623"/>
            <a:ext cx="1828800" cy="177900"/>
          </a:xfrm>
          <a:prstGeom prst="rect">
            <a:avLst/>
          </a:prstGeom>
          <a:noFill/>
          <a:ln>
            <a:noFill/>
          </a:ln>
        </p:spPr>
        <p:txBody>
          <a:bodyPr spcFirstLastPara="1" vert="horz" wrap="square" lIns="0" tIns="0" rIns="0" bIns="0" rtlCol="0" anchor="ctr" anchorCtr="0">
            <a:normAutofit lnSpcReduction="10000"/>
          </a:bodyPr>
          <a:lstStyle/>
          <a:p>
            <a:fld id="{00000000-1234-1234-1234-123412341234}" type="slidenum">
              <a:rPr lang="en-US" b="1">
                <a:solidFill>
                  <a:srgbClr val="808080"/>
                </a:solidFill>
              </a:rPr>
              <a:pPr/>
              <a:t>13</a:t>
            </a:fld>
            <a:endParaRPr b="1">
              <a:solidFill>
                <a:srgbClr val="808080"/>
              </a:solidFill>
            </a:endParaRPr>
          </a:p>
        </p:txBody>
      </p:sp>
      <p:sp>
        <p:nvSpPr>
          <p:cNvPr id="616594" name="Google Shape;616594;p25"/>
          <p:cNvSpPr/>
          <p:nvPr/>
        </p:nvSpPr>
        <p:spPr>
          <a:xfrm>
            <a:off x="3886094" y="3222750"/>
            <a:ext cx="2118900" cy="430847"/>
          </a:xfrm>
          <a:prstGeom prst="rect">
            <a:avLst/>
          </a:prstGeom>
          <a:noFill/>
          <a:ln>
            <a:noFill/>
          </a:ln>
        </p:spPr>
        <p:txBody>
          <a:bodyPr spcFirstLastPara="1" wrap="square" lIns="45700" tIns="45700" rIns="45700" bIns="45700" anchor="t" anchorCtr="0">
            <a:spAutoFit/>
          </a:bodyPr>
          <a:lstStyle/>
          <a:p>
            <a:r>
              <a:rPr lang="en-US" sz="2200">
                <a:latin typeface="Arial"/>
                <a:ea typeface="Arial"/>
                <a:cs typeface="Arial"/>
                <a:sym typeface="Arial"/>
              </a:rPr>
              <a:t> </a:t>
            </a:r>
            <a:endParaRPr/>
          </a:p>
        </p:txBody>
      </p:sp>
      <p:sp>
        <p:nvSpPr>
          <p:cNvPr id="616595" name="Google Shape;616595;p25"/>
          <p:cNvSpPr/>
          <p:nvPr/>
        </p:nvSpPr>
        <p:spPr>
          <a:xfrm>
            <a:off x="2030008" y="1535359"/>
            <a:ext cx="8406900" cy="4272965"/>
          </a:xfrm>
          <a:prstGeom prst="rect">
            <a:avLst/>
          </a:prstGeom>
          <a:noFill/>
          <a:ln>
            <a:noFill/>
          </a:ln>
        </p:spPr>
        <p:txBody>
          <a:bodyPr spcFirstLastPara="1" wrap="square" lIns="38100" tIns="38100" rIns="38100" bIns="38100" anchor="t" anchorCtr="0">
            <a:spAutoFit/>
          </a:bodyPr>
          <a:lstStyle/>
          <a:p>
            <a:pPr marL="457200" indent="-457200">
              <a:buSzPts val="3200"/>
              <a:buFont typeface="Wingdings" panose="05000000000000000000" pitchFamily="2" charset="2"/>
              <a:buChar char="§"/>
            </a:pPr>
            <a:r>
              <a:rPr lang="en-US" sz="3200" dirty="0">
                <a:latin typeface="Helvetica Neue"/>
                <a:ea typeface="Helvetica Neue"/>
                <a:cs typeface="Helvetica Neue"/>
                <a:sym typeface="Helvetica Neue"/>
              </a:rPr>
              <a:t>District will match Rand for Rand club          contribution. </a:t>
            </a:r>
            <a:endParaRPr dirty="0"/>
          </a:p>
          <a:p>
            <a:pPr marL="457200" indent="-457200">
              <a:spcBef>
                <a:spcPts val="500"/>
              </a:spcBef>
              <a:buSzPts val="3200"/>
              <a:buFont typeface="Wingdings" panose="05000000000000000000" pitchFamily="2" charset="2"/>
              <a:buChar char="§"/>
            </a:pPr>
            <a:r>
              <a:rPr lang="en-US" sz="3200" dirty="0">
                <a:latin typeface="Helvetica Neue"/>
                <a:ea typeface="Helvetica Neue"/>
                <a:cs typeface="Helvetica Neue"/>
                <a:sym typeface="Helvetica Neue"/>
              </a:rPr>
              <a:t>Minimum contribution from club R 5000.</a:t>
            </a:r>
            <a:endParaRPr dirty="0"/>
          </a:p>
          <a:p>
            <a:pPr marL="457200" indent="-457200">
              <a:spcBef>
                <a:spcPts val="500"/>
              </a:spcBef>
              <a:buSzPts val="3200"/>
              <a:buFont typeface="Wingdings" panose="05000000000000000000" pitchFamily="2" charset="2"/>
              <a:buChar char="§"/>
            </a:pPr>
            <a:r>
              <a:rPr lang="en-US" sz="3200" dirty="0">
                <a:latin typeface="Helvetica Neue"/>
                <a:ea typeface="Helvetica Neue"/>
                <a:cs typeface="Helvetica Neue"/>
                <a:sym typeface="Helvetica Neue"/>
              </a:rPr>
              <a:t>Maximum DDF contribution R 25 000 per project subject to availability.</a:t>
            </a:r>
            <a:endParaRPr dirty="0"/>
          </a:p>
          <a:p>
            <a:pPr marL="457200" indent="-457200">
              <a:spcBef>
                <a:spcPts val="500"/>
              </a:spcBef>
              <a:buSzPts val="3200"/>
              <a:buFont typeface="Wingdings" panose="05000000000000000000" pitchFamily="2" charset="2"/>
              <a:buChar char="§"/>
            </a:pPr>
            <a:r>
              <a:rPr lang="en-US" sz="3200" dirty="0">
                <a:latin typeface="Helvetica Neue"/>
                <a:ea typeface="Helvetica Neue"/>
                <a:cs typeface="Helvetica Neue"/>
                <a:sym typeface="Helvetica Neue"/>
              </a:rPr>
              <a:t>Prioritisation of projects if more than one project is submitted.   </a:t>
            </a:r>
          </a:p>
          <a:p>
            <a:pPr indent="-203200">
              <a:spcBef>
                <a:spcPts val="500"/>
              </a:spcBef>
              <a:buSzPts val="3200"/>
              <a:buFont typeface="Arial"/>
              <a:buChar char="▪"/>
            </a:pPr>
            <a:endParaRPr lang="en-US" sz="3200" dirty="0">
              <a:latin typeface="Helvetica Neue"/>
              <a:sym typeface="Helvetica Neue"/>
            </a:endParaRPr>
          </a:p>
        </p:txBody>
      </p:sp>
      <p:sp>
        <p:nvSpPr>
          <p:cNvPr id="616596" name="Google Shape;616596;p25"/>
          <p:cNvSpPr txBox="1">
            <a:spLocks noGrp="1"/>
          </p:cNvSpPr>
          <p:nvPr>
            <p:ph type="title"/>
          </p:nvPr>
        </p:nvSpPr>
        <p:spPr>
          <a:xfrm>
            <a:off x="2030008" y="42886"/>
            <a:ext cx="8406900" cy="7782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C3260C"/>
              </a:buClr>
              <a:buSzPts val="4462"/>
              <a:buNone/>
            </a:pPr>
            <a:r>
              <a:rPr lang="en-US" sz="4462" b="1">
                <a:solidFill>
                  <a:srgbClr val="000000"/>
                </a:solidFill>
                <a:latin typeface="Trebuchet MS"/>
                <a:ea typeface="Trebuchet MS"/>
                <a:cs typeface="Trebuchet MS"/>
                <a:sym typeface="Trebuchet MS"/>
              </a:rPr>
              <a:t>District Grant DDF Contribution</a:t>
            </a:r>
            <a:endParaRPr/>
          </a:p>
        </p:txBody>
      </p:sp>
      <p:pic>
        <p:nvPicPr>
          <p:cNvPr id="6" name="Picture 5"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106584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16600"/>
        <p:cNvGrpSpPr/>
        <p:nvPr/>
      </p:nvGrpSpPr>
      <p:grpSpPr>
        <a:xfrm>
          <a:off x="0" y="0"/>
          <a:ext cx="0" cy="0"/>
          <a:chOff x="0" y="0"/>
          <a:chExt cx="0" cy="0"/>
        </a:xfrm>
      </p:grpSpPr>
      <p:cxnSp>
        <p:nvCxnSpPr>
          <p:cNvPr id="616601" name="Google Shape;616601;p26"/>
          <p:cNvCxnSpPr/>
          <p:nvPr/>
        </p:nvCxnSpPr>
        <p:spPr>
          <a:xfrm>
            <a:off x="5987984" y="908716"/>
            <a:ext cx="4212600" cy="5760600"/>
          </a:xfrm>
          <a:prstGeom prst="straightConnector1">
            <a:avLst/>
          </a:prstGeom>
          <a:noFill/>
          <a:ln w="9525" cap="flat" cmpd="sng">
            <a:solidFill>
              <a:srgbClr val="4A7EBB"/>
            </a:solidFill>
            <a:prstDash val="solid"/>
            <a:round/>
            <a:headEnd type="none" w="sm" len="sm"/>
            <a:tailEnd type="none" w="sm" len="sm"/>
          </a:ln>
        </p:spPr>
      </p:cxnSp>
      <p:cxnSp>
        <p:nvCxnSpPr>
          <p:cNvPr id="616602" name="Google Shape;616602;p26"/>
          <p:cNvCxnSpPr/>
          <p:nvPr/>
        </p:nvCxnSpPr>
        <p:spPr>
          <a:xfrm>
            <a:off x="5987984" y="908717"/>
            <a:ext cx="4140600" cy="5688600"/>
          </a:xfrm>
          <a:prstGeom prst="straightConnector1">
            <a:avLst/>
          </a:prstGeom>
          <a:noFill/>
          <a:ln w="9525" cap="flat" cmpd="sng">
            <a:solidFill>
              <a:srgbClr val="4A7EBB"/>
            </a:solidFill>
            <a:prstDash val="solid"/>
            <a:round/>
            <a:headEnd type="none" w="sm" len="sm"/>
            <a:tailEnd type="none" w="sm" len="sm"/>
          </a:ln>
        </p:spPr>
      </p:cxnSp>
      <p:cxnSp>
        <p:nvCxnSpPr>
          <p:cNvPr id="616603" name="Google Shape;616603;p26"/>
          <p:cNvCxnSpPr>
            <a:cxnSpLocks/>
          </p:cNvCxnSpPr>
          <p:nvPr/>
        </p:nvCxnSpPr>
        <p:spPr>
          <a:xfrm flipH="1">
            <a:off x="1775390" y="6652383"/>
            <a:ext cx="8425194" cy="60135"/>
          </a:xfrm>
          <a:prstGeom prst="straightConnector1">
            <a:avLst/>
          </a:prstGeom>
          <a:noFill/>
          <a:ln w="9525" cap="flat" cmpd="sng">
            <a:solidFill>
              <a:srgbClr val="4A7EBB"/>
            </a:solidFill>
            <a:prstDash val="solid"/>
            <a:round/>
            <a:headEnd type="none" w="sm" len="sm"/>
            <a:tailEnd type="none" w="sm" len="sm"/>
          </a:ln>
        </p:spPr>
      </p:cxnSp>
      <p:cxnSp>
        <p:nvCxnSpPr>
          <p:cNvPr id="616604" name="Google Shape;616604;p26"/>
          <p:cNvCxnSpPr/>
          <p:nvPr/>
        </p:nvCxnSpPr>
        <p:spPr>
          <a:xfrm flipH="1">
            <a:off x="1775390" y="908716"/>
            <a:ext cx="4212600" cy="5760600"/>
          </a:xfrm>
          <a:prstGeom prst="straightConnector1">
            <a:avLst/>
          </a:prstGeom>
          <a:noFill/>
          <a:ln w="9525" cap="flat" cmpd="sng">
            <a:solidFill>
              <a:srgbClr val="4A7EBB"/>
            </a:solidFill>
            <a:prstDash val="solid"/>
            <a:round/>
            <a:headEnd type="none" w="sm" len="sm"/>
            <a:tailEnd type="none" w="sm" len="sm"/>
          </a:ln>
        </p:spPr>
      </p:cxnSp>
      <p:cxnSp>
        <p:nvCxnSpPr>
          <p:cNvPr id="616605" name="Google Shape;616605;p26"/>
          <p:cNvCxnSpPr/>
          <p:nvPr/>
        </p:nvCxnSpPr>
        <p:spPr>
          <a:xfrm>
            <a:off x="4439815" y="2996948"/>
            <a:ext cx="3024300" cy="0"/>
          </a:xfrm>
          <a:prstGeom prst="straightConnector1">
            <a:avLst/>
          </a:prstGeom>
          <a:noFill/>
          <a:ln w="9525" cap="flat" cmpd="sng">
            <a:solidFill>
              <a:srgbClr val="4A7EBB"/>
            </a:solidFill>
            <a:prstDash val="solid"/>
            <a:round/>
            <a:headEnd type="none" w="sm" len="sm"/>
            <a:tailEnd type="none" w="sm" len="sm"/>
          </a:ln>
        </p:spPr>
      </p:cxnSp>
      <p:cxnSp>
        <p:nvCxnSpPr>
          <p:cNvPr id="616606" name="Google Shape;616606;p26"/>
          <p:cNvCxnSpPr/>
          <p:nvPr/>
        </p:nvCxnSpPr>
        <p:spPr>
          <a:xfrm>
            <a:off x="3719732" y="4005064"/>
            <a:ext cx="4536600" cy="0"/>
          </a:xfrm>
          <a:prstGeom prst="straightConnector1">
            <a:avLst/>
          </a:prstGeom>
          <a:noFill/>
          <a:ln w="9525" cap="flat" cmpd="sng">
            <a:solidFill>
              <a:srgbClr val="4A7EBB"/>
            </a:solidFill>
            <a:prstDash val="solid"/>
            <a:round/>
            <a:headEnd type="none" w="sm" len="sm"/>
            <a:tailEnd type="none" w="sm" len="sm"/>
          </a:ln>
        </p:spPr>
      </p:cxnSp>
      <p:cxnSp>
        <p:nvCxnSpPr>
          <p:cNvPr id="616607" name="Google Shape;616607;p26"/>
          <p:cNvCxnSpPr/>
          <p:nvPr/>
        </p:nvCxnSpPr>
        <p:spPr>
          <a:xfrm>
            <a:off x="3287688" y="4581127"/>
            <a:ext cx="5400600" cy="0"/>
          </a:xfrm>
          <a:prstGeom prst="straightConnector1">
            <a:avLst/>
          </a:prstGeom>
          <a:noFill/>
          <a:ln w="9525" cap="flat" cmpd="sng">
            <a:solidFill>
              <a:srgbClr val="4A7EBB"/>
            </a:solidFill>
            <a:prstDash val="solid"/>
            <a:round/>
            <a:headEnd type="none" w="sm" len="sm"/>
            <a:tailEnd type="none" w="sm" len="sm"/>
          </a:ln>
        </p:spPr>
      </p:cxnSp>
      <p:cxnSp>
        <p:nvCxnSpPr>
          <p:cNvPr id="616608" name="Google Shape;616608;p26"/>
          <p:cNvCxnSpPr/>
          <p:nvPr/>
        </p:nvCxnSpPr>
        <p:spPr>
          <a:xfrm>
            <a:off x="2927645" y="5085183"/>
            <a:ext cx="6120600" cy="0"/>
          </a:xfrm>
          <a:prstGeom prst="straightConnector1">
            <a:avLst/>
          </a:prstGeom>
          <a:noFill/>
          <a:ln w="9525" cap="flat" cmpd="sng">
            <a:solidFill>
              <a:srgbClr val="4A7EBB"/>
            </a:solidFill>
            <a:prstDash val="solid"/>
            <a:round/>
            <a:headEnd type="none" w="sm" len="sm"/>
            <a:tailEnd type="none" w="sm" len="sm"/>
          </a:ln>
        </p:spPr>
      </p:cxnSp>
      <p:cxnSp>
        <p:nvCxnSpPr>
          <p:cNvPr id="616609" name="Google Shape;616609;p26"/>
          <p:cNvCxnSpPr/>
          <p:nvPr/>
        </p:nvCxnSpPr>
        <p:spPr>
          <a:xfrm rot="10800000" flipH="1">
            <a:off x="2495600" y="5661258"/>
            <a:ext cx="6912900" cy="72000"/>
          </a:xfrm>
          <a:prstGeom prst="straightConnector1">
            <a:avLst/>
          </a:prstGeom>
          <a:noFill/>
          <a:ln w="9525" cap="flat" cmpd="sng">
            <a:solidFill>
              <a:srgbClr val="4A7EBB"/>
            </a:solidFill>
            <a:prstDash val="solid"/>
            <a:round/>
            <a:headEnd type="none" w="sm" len="sm"/>
            <a:tailEnd type="none" w="sm" len="sm"/>
          </a:ln>
        </p:spPr>
      </p:cxnSp>
      <p:pic>
        <p:nvPicPr>
          <p:cNvPr id="616610" name="Google Shape;616610;p26" descr="RotaryMBS_RGB"/>
          <p:cNvPicPr preferRelativeResize="0"/>
          <p:nvPr/>
        </p:nvPicPr>
        <p:blipFill rotWithShape="1">
          <a:blip r:embed="rId3" cstate="print">
            <a:alphaModFix/>
          </a:blip>
          <a:srcRect/>
          <a:stretch/>
        </p:blipFill>
        <p:spPr>
          <a:xfrm>
            <a:off x="1775392" y="1041989"/>
            <a:ext cx="2658064" cy="957250"/>
          </a:xfrm>
          <a:prstGeom prst="rect">
            <a:avLst/>
          </a:prstGeom>
          <a:noFill/>
          <a:ln>
            <a:noFill/>
          </a:ln>
        </p:spPr>
      </p:pic>
      <p:sp>
        <p:nvSpPr>
          <p:cNvPr id="616611" name="Google Shape;616611;p26"/>
          <p:cNvSpPr/>
          <p:nvPr/>
        </p:nvSpPr>
        <p:spPr>
          <a:xfrm>
            <a:off x="4310071" y="3179089"/>
            <a:ext cx="3283800" cy="677700"/>
          </a:xfrm>
          <a:prstGeom prst="rect">
            <a:avLst/>
          </a:prstGeom>
          <a:noFill/>
          <a:ln>
            <a:noFill/>
          </a:ln>
        </p:spPr>
        <p:txBody>
          <a:bodyPr spcFirstLastPara="1" wrap="square" lIns="0" tIns="0" rIns="0" bIns="0" anchor="t" anchorCtr="0">
            <a:spAutoFit/>
          </a:bodyPr>
          <a:lstStyle/>
          <a:p>
            <a:pPr algn="ctr"/>
            <a:r>
              <a:rPr lang="en-US" sz="2200" b="1" dirty="0">
                <a:latin typeface="Helvetica Neue"/>
                <a:ea typeface="Helvetica Neue"/>
                <a:cs typeface="Helvetica Neue"/>
                <a:sym typeface="Helvetica Neue"/>
              </a:rPr>
              <a:t>Disease Prevention and Control</a:t>
            </a:r>
            <a:endParaRPr dirty="0"/>
          </a:p>
        </p:txBody>
      </p:sp>
      <p:sp>
        <p:nvSpPr>
          <p:cNvPr id="616612" name="Google Shape;616612;p26"/>
          <p:cNvSpPr/>
          <p:nvPr/>
        </p:nvSpPr>
        <p:spPr>
          <a:xfrm>
            <a:off x="4737696" y="1451317"/>
            <a:ext cx="2493000" cy="1363500"/>
          </a:xfrm>
          <a:prstGeom prst="rect">
            <a:avLst/>
          </a:prstGeom>
          <a:noFill/>
          <a:ln>
            <a:noFill/>
          </a:ln>
        </p:spPr>
        <p:txBody>
          <a:bodyPr spcFirstLastPara="1" wrap="square" lIns="0" tIns="0" rIns="0" bIns="0" anchor="t" anchorCtr="0">
            <a:spAutoFit/>
          </a:bodyPr>
          <a:lstStyle/>
          <a:p>
            <a:pPr algn="ctr"/>
            <a:r>
              <a:rPr lang="en-US" sz="2200" b="1">
                <a:latin typeface="Helvetica Neue"/>
                <a:ea typeface="Helvetica Neue"/>
                <a:cs typeface="Helvetica Neue"/>
                <a:sym typeface="Helvetica Neue"/>
              </a:rPr>
              <a:t>Peace</a:t>
            </a:r>
            <a:endParaRPr/>
          </a:p>
          <a:p>
            <a:pPr algn="ctr"/>
            <a:r>
              <a:rPr lang="en-US" sz="2200" b="1">
                <a:latin typeface="Helvetica Neue"/>
                <a:ea typeface="Helvetica Neue"/>
                <a:cs typeface="Helvetica Neue"/>
                <a:sym typeface="Helvetica Neue"/>
              </a:rPr>
              <a:t>and</a:t>
            </a:r>
            <a:endParaRPr/>
          </a:p>
          <a:p>
            <a:pPr algn="ctr"/>
            <a:r>
              <a:rPr lang="en-US" sz="2200" b="1">
                <a:latin typeface="Helvetica Neue"/>
                <a:ea typeface="Helvetica Neue"/>
                <a:cs typeface="Helvetica Neue"/>
                <a:sym typeface="Helvetica Neue"/>
              </a:rPr>
              <a:t>Conflict Resolution</a:t>
            </a:r>
            <a:endParaRPr/>
          </a:p>
        </p:txBody>
      </p:sp>
      <p:sp>
        <p:nvSpPr>
          <p:cNvPr id="616613" name="Google Shape;616613;p26"/>
          <p:cNvSpPr/>
          <p:nvPr/>
        </p:nvSpPr>
        <p:spPr>
          <a:xfrm>
            <a:off x="4381094" y="4049178"/>
            <a:ext cx="3246000" cy="338554"/>
          </a:xfrm>
          <a:prstGeom prst="rect">
            <a:avLst/>
          </a:prstGeom>
          <a:noFill/>
          <a:ln>
            <a:noFill/>
          </a:ln>
        </p:spPr>
        <p:txBody>
          <a:bodyPr spcFirstLastPara="1" wrap="square" lIns="0" tIns="0" rIns="0" bIns="0" anchor="t" anchorCtr="0">
            <a:spAutoFit/>
          </a:bodyPr>
          <a:lstStyle/>
          <a:p>
            <a:r>
              <a:rPr lang="en-US" sz="2200" b="1">
                <a:latin typeface="Helvetica Neue"/>
                <a:ea typeface="Helvetica Neue"/>
                <a:cs typeface="Helvetica Neue"/>
                <a:sym typeface="Helvetica Neue"/>
              </a:rPr>
              <a:t>Maternal and Child Care</a:t>
            </a:r>
            <a:endParaRPr/>
          </a:p>
        </p:txBody>
      </p:sp>
      <p:sp>
        <p:nvSpPr>
          <p:cNvPr id="616614" name="Google Shape;616614;p26"/>
          <p:cNvSpPr/>
          <p:nvPr/>
        </p:nvSpPr>
        <p:spPr>
          <a:xfrm>
            <a:off x="3944165" y="4648458"/>
            <a:ext cx="4080000" cy="369332"/>
          </a:xfrm>
          <a:prstGeom prst="rect">
            <a:avLst/>
          </a:prstGeom>
          <a:noFill/>
          <a:ln>
            <a:noFill/>
          </a:ln>
        </p:spPr>
        <p:txBody>
          <a:bodyPr spcFirstLastPara="1" wrap="square" lIns="0" tIns="0" rIns="0" bIns="0" anchor="ctr" anchorCtr="0">
            <a:spAutoFit/>
          </a:bodyPr>
          <a:lstStyle/>
          <a:p>
            <a:pPr algn="ctr"/>
            <a:r>
              <a:rPr lang="en-US" sz="2400" b="1">
                <a:latin typeface="Helvetica Neue"/>
                <a:ea typeface="Helvetica Neue"/>
                <a:cs typeface="Helvetica Neue"/>
                <a:sym typeface="Helvetica Neue"/>
              </a:rPr>
              <a:t>Water and Sanitation</a:t>
            </a:r>
            <a:endParaRPr/>
          </a:p>
        </p:txBody>
      </p:sp>
      <p:sp>
        <p:nvSpPr>
          <p:cNvPr id="616615" name="Google Shape;616615;p26"/>
          <p:cNvSpPr/>
          <p:nvPr/>
        </p:nvSpPr>
        <p:spPr>
          <a:xfrm>
            <a:off x="3028697" y="5159957"/>
            <a:ext cx="5846700" cy="338554"/>
          </a:xfrm>
          <a:prstGeom prst="rect">
            <a:avLst/>
          </a:prstGeom>
          <a:noFill/>
          <a:ln>
            <a:noFill/>
          </a:ln>
        </p:spPr>
        <p:txBody>
          <a:bodyPr spcFirstLastPara="1" wrap="square" lIns="0" tIns="0" rIns="0" bIns="0" anchor="t" anchorCtr="0">
            <a:spAutoFit/>
          </a:bodyPr>
          <a:lstStyle/>
          <a:p>
            <a:pPr algn="ctr"/>
            <a:r>
              <a:rPr lang="en-US" sz="2200" b="1">
                <a:latin typeface="Helvetica Neue"/>
                <a:ea typeface="Helvetica Neue"/>
                <a:cs typeface="Helvetica Neue"/>
                <a:sym typeface="Helvetica Neue"/>
              </a:rPr>
              <a:t>Economic and Community Development</a:t>
            </a:r>
            <a:endParaRPr/>
          </a:p>
        </p:txBody>
      </p:sp>
      <p:sp>
        <p:nvSpPr>
          <p:cNvPr id="616616" name="Google Shape;616616;p26"/>
          <p:cNvSpPr/>
          <p:nvPr/>
        </p:nvSpPr>
        <p:spPr>
          <a:xfrm>
            <a:off x="2724556" y="5899750"/>
            <a:ext cx="6558900" cy="492443"/>
          </a:xfrm>
          <a:prstGeom prst="rect">
            <a:avLst/>
          </a:prstGeom>
          <a:noFill/>
          <a:ln>
            <a:noFill/>
          </a:ln>
        </p:spPr>
        <p:txBody>
          <a:bodyPr spcFirstLastPara="1" wrap="square" lIns="0" tIns="0" rIns="0" bIns="0" anchor="t" anchorCtr="0">
            <a:spAutoFit/>
          </a:bodyPr>
          <a:lstStyle/>
          <a:p>
            <a:pPr algn="ctr"/>
            <a:r>
              <a:rPr lang="en-US" sz="3200" b="1">
                <a:latin typeface="Helvetica Neue"/>
                <a:ea typeface="Helvetica Neue"/>
                <a:cs typeface="Helvetica Neue"/>
                <a:sym typeface="Helvetica Neue"/>
              </a:rPr>
              <a:t>Basic Education and Training</a:t>
            </a:r>
            <a:endParaRPr/>
          </a:p>
        </p:txBody>
      </p:sp>
      <p:sp>
        <p:nvSpPr>
          <p:cNvPr id="616617" name="Google Shape;616617;p26"/>
          <p:cNvSpPr txBox="1">
            <a:spLocks noGrp="1"/>
          </p:cNvSpPr>
          <p:nvPr>
            <p:ph type="title"/>
          </p:nvPr>
        </p:nvSpPr>
        <p:spPr>
          <a:xfrm>
            <a:off x="2963842" y="49970"/>
            <a:ext cx="6439738" cy="6681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000000"/>
              </a:buClr>
              <a:buSzPts val="4278"/>
              <a:buNone/>
            </a:pPr>
            <a:r>
              <a:rPr lang="en-US" sz="4278" b="1" dirty="0">
                <a:solidFill>
                  <a:srgbClr val="000000"/>
                </a:solidFill>
                <a:latin typeface="Trebuchet MS"/>
                <a:ea typeface="Trebuchet MS"/>
                <a:cs typeface="Trebuchet MS"/>
                <a:sym typeface="Trebuchet MS"/>
              </a:rPr>
              <a:t>AREAS OF FOCUS </a:t>
            </a:r>
            <a:endParaRPr dirty="0"/>
          </a:p>
        </p:txBody>
      </p:sp>
      <p:pic>
        <p:nvPicPr>
          <p:cNvPr id="616618" name="Google Shape;616618;p26" descr="Water-blue.png"/>
          <p:cNvPicPr preferRelativeResize="0"/>
          <p:nvPr/>
        </p:nvPicPr>
        <p:blipFill rotWithShape="1">
          <a:blip r:embed="rId4" cstate="print">
            <a:alphaModFix/>
          </a:blip>
          <a:srcRect/>
          <a:stretch/>
        </p:blipFill>
        <p:spPr>
          <a:xfrm>
            <a:off x="2157080" y="4487825"/>
            <a:ext cx="653668" cy="1182537"/>
          </a:xfrm>
          <a:prstGeom prst="rect">
            <a:avLst/>
          </a:prstGeom>
          <a:noFill/>
          <a:ln>
            <a:noFill/>
          </a:ln>
        </p:spPr>
      </p:pic>
      <p:pic>
        <p:nvPicPr>
          <p:cNvPr id="616619" name="Google Shape;616619;p26" descr="Disease-green.png"/>
          <p:cNvPicPr preferRelativeResize="0"/>
          <p:nvPr/>
        </p:nvPicPr>
        <p:blipFill rotWithShape="1">
          <a:blip r:embed="rId5" cstate="print">
            <a:alphaModFix/>
          </a:blip>
          <a:srcRect/>
          <a:stretch/>
        </p:blipFill>
        <p:spPr>
          <a:xfrm>
            <a:off x="3088498" y="3020477"/>
            <a:ext cx="750679" cy="1363498"/>
          </a:xfrm>
          <a:prstGeom prst="rect">
            <a:avLst/>
          </a:prstGeom>
          <a:noFill/>
          <a:ln>
            <a:noFill/>
          </a:ln>
        </p:spPr>
      </p:pic>
      <p:pic>
        <p:nvPicPr>
          <p:cNvPr id="616620" name="Google Shape;616620;p26" descr="Economic-yellow.png"/>
          <p:cNvPicPr preferRelativeResize="0"/>
          <p:nvPr/>
        </p:nvPicPr>
        <p:blipFill rotWithShape="1">
          <a:blip r:embed="rId6" cstate="print">
            <a:alphaModFix/>
          </a:blip>
          <a:srcRect/>
          <a:stretch/>
        </p:blipFill>
        <p:spPr>
          <a:xfrm>
            <a:off x="9512776" y="4991900"/>
            <a:ext cx="652575" cy="1180562"/>
          </a:xfrm>
          <a:prstGeom prst="rect">
            <a:avLst/>
          </a:prstGeom>
          <a:noFill/>
          <a:ln>
            <a:noFill/>
          </a:ln>
        </p:spPr>
      </p:pic>
      <p:pic>
        <p:nvPicPr>
          <p:cNvPr id="616621" name="Google Shape;616621;p26" descr="Literacy-orange.png"/>
          <p:cNvPicPr preferRelativeResize="0"/>
          <p:nvPr/>
        </p:nvPicPr>
        <p:blipFill rotWithShape="1">
          <a:blip r:embed="rId7" cstate="print">
            <a:alphaModFix/>
          </a:blip>
          <a:srcRect/>
          <a:stretch/>
        </p:blipFill>
        <p:spPr>
          <a:xfrm>
            <a:off x="1506340" y="5551226"/>
            <a:ext cx="649957" cy="1180561"/>
          </a:xfrm>
          <a:prstGeom prst="rect">
            <a:avLst/>
          </a:prstGeom>
          <a:noFill/>
          <a:ln>
            <a:noFill/>
          </a:ln>
        </p:spPr>
      </p:pic>
      <p:pic>
        <p:nvPicPr>
          <p:cNvPr id="616622" name="Google Shape;616622;p26" descr="Maternal-pink.png"/>
          <p:cNvPicPr preferRelativeResize="0"/>
          <p:nvPr/>
        </p:nvPicPr>
        <p:blipFill rotWithShape="1">
          <a:blip r:embed="rId8" cstate="print">
            <a:alphaModFix/>
          </a:blip>
          <a:srcRect/>
          <a:stretch/>
        </p:blipFill>
        <p:spPr>
          <a:xfrm>
            <a:off x="8597910" y="3817662"/>
            <a:ext cx="652576" cy="1180567"/>
          </a:xfrm>
          <a:prstGeom prst="rect">
            <a:avLst/>
          </a:prstGeom>
          <a:noFill/>
          <a:ln>
            <a:noFill/>
          </a:ln>
        </p:spPr>
      </p:pic>
      <p:pic>
        <p:nvPicPr>
          <p:cNvPr id="616623" name="Google Shape;616623;p26" descr="Peace-purple.png"/>
          <p:cNvPicPr preferRelativeResize="0"/>
          <p:nvPr/>
        </p:nvPicPr>
        <p:blipFill rotWithShape="1">
          <a:blip r:embed="rId9" cstate="print">
            <a:alphaModFix/>
          </a:blip>
          <a:srcRect/>
          <a:stretch/>
        </p:blipFill>
        <p:spPr>
          <a:xfrm>
            <a:off x="7021296" y="1461498"/>
            <a:ext cx="739467" cy="1343137"/>
          </a:xfrm>
          <a:prstGeom prst="rect">
            <a:avLst/>
          </a:prstGeom>
          <a:noFill/>
          <a:ln>
            <a:noFill/>
          </a:ln>
        </p:spPr>
      </p:pic>
      <p:pic>
        <p:nvPicPr>
          <p:cNvPr id="25" name="Picture 24"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10"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2890246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16627"/>
        <p:cNvGrpSpPr/>
        <p:nvPr/>
      </p:nvGrpSpPr>
      <p:grpSpPr>
        <a:xfrm>
          <a:off x="0" y="0"/>
          <a:ext cx="0" cy="0"/>
          <a:chOff x="0" y="0"/>
          <a:chExt cx="0" cy="0"/>
        </a:xfrm>
      </p:grpSpPr>
      <p:sp>
        <p:nvSpPr>
          <p:cNvPr id="616628" name="Google Shape;616628;p27"/>
          <p:cNvSpPr txBox="1">
            <a:spLocks noGrp="1"/>
          </p:cNvSpPr>
          <p:nvPr>
            <p:ph type="title"/>
          </p:nvPr>
        </p:nvSpPr>
        <p:spPr>
          <a:xfrm>
            <a:off x="1951220" y="42642"/>
            <a:ext cx="8289561" cy="7044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45700" tIns="45700" rIns="45700" bIns="45700" rtlCol="0" anchor="ctr" anchorCtr="0">
            <a:noAutofit/>
          </a:bodyPr>
          <a:lstStyle/>
          <a:p>
            <a:pPr algn="ctr">
              <a:buClr>
                <a:srgbClr val="000000"/>
              </a:buClr>
              <a:buSzPts val="4400"/>
              <a:buNone/>
            </a:pPr>
            <a:r>
              <a:rPr lang="en-US" dirty="0">
                <a:solidFill>
                  <a:srgbClr val="000000"/>
                </a:solidFill>
                <a:latin typeface="Calibri"/>
                <a:ea typeface="Calibri"/>
                <a:cs typeface="Calibri"/>
                <a:sym typeface="Calibri"/>
              </a:rPr>
              <a:t>   </a:t>
            </a:r>
            <a:r>
              <a:rPr lang="en-US" sz="4200" b="1" dirty="0">
                <a:solidFill>
                  <a:srgbClr val="000000"/>
                </a:solidFill>
                <a:latin typeface="Calibri"/>
                <a:ea typeface="Calibri"/>
                <a:cs typeface="Calibri"/>
                <a:sym typeface="Calibri"/>
              </a:rPr>
              <a:t>Needs Assessment</a:t>
            </a:r>
            <a:endParaRPr dirty="0"/>
          </a:p>
        </p:txBody>
      </p:sp>
      <p:sp>
        <p:nvSpPr>
          <p:cNvPr id="616629" name="Google Shape;616629;p27"/>
          <p:cNvSpPr/>
          <p:nvPr/>
        </p:nvSpPr>
        <p:spPr>
          <a:xfrm>
            <a:off x="1951220" y="1997859"/>
            <a:ext cx="8289561" cy="4247276"/>
          </a:xfrm>
          <a:prstGeom prst="rect">
            <a:avLst/>
          </a:prstGeom>
          <a:noFill/>
          <a:ln>
            <a:noFill/>
          </a:ln>
        </p:spPr>
        <p:txBody>
          <a:bodyPr spcFirstLastPara="1" wrap="square" lIns="45700" tIns="45700" rIns="45700" bIns="45700" anchor="t" anchorCtr="0">
            <a:spAutoFit/>
          </a:bodyPr>
          <a:lstStyle/>
          <a:p>
            <a:pPr marL="571500" indent="-571500">
              <a:buSzPts val="3600"/>
              <a:buFont typeface="Arial" panose="020B0604020202020204" pitchFamily="34" charset="0"/>
              <a:buChar char="•"/>
            </a:pPr>
            <a:r>
              <a:rPr lang="en-US" sz="3600" dirty="0">
                <a:latin typeface="Helvetica Neue"/>
                <a:ea typeface="Helvetica Neue"/>
                <a:cs typeface="Helvetica Neue"/>
                <a:sym typeface="Helvetica Neue"/>
              </a:rPr>
              <a:t>Talk to community.</a:t>
            </a:r>
            <a:endParaRPr dirty="0"/>
          </a:p>
          <a:p>
            <a:pPr marL="285750" indent="-285750">
              <a:buSzPts val="1800"/>
              <a:buFont typeface="Arial" panose="020B0604020202020204" pitchFamily="34" charset="0"/>
              <a:buChar char="•"/>
            </a:pPr>
            <a:endParaRPr dirty="0">
              <a:latin typeface="Helvetica Neue"/>
              <a:ea typeface="Helvetica Neue"/>
              <a:cs typeface="Helvetica Neue"/>
              <a:sym typeface="Helvetica Neue"/>
            </a:endParaRPr>
          </a:p>
          <a:p>
            <a:pPr marL="571500" indent="-571500">
              <a:buSzPts val="3600"/>
              <a:buFont typeface="Arial" panose="020B0604020202020204" pitchFamily="34" charset="0"/>
              <a:buChar char="•"/>
            </a:pPr>
            <a:r>
              <a:rPr lang="en-US" sz="3600" dirty="0">
                <a:latin typeface="Helvetica Neue"/>
                <a:ea typeface="Helvetica Neue"/>
                <a:cs typeface="Helvetica Neue"/>
                <a:sym typeface="Helvetica Neue"/>
              </a:rPr>
              <a:t>Base project on needs of community.</a:t>
            </a:r>
            <a:endParaRPr dirty="0"/>
          </a:p>
          <a:p>
            <a:pPr marL="285750" indent="-285750">
              <a:buSzPts val="1800"/>
              <a:buFont typeface="Arial" panose="020B0604020202020204" pitchFamily="34" charset="0"/>
              <a:buChar char="•"/>
            </a:pPr>
            <a:endParaRPr dirty="0">
              <a:latin typeface="Helvetica Neue"/>
              <a:ea typeface="Helvetica Neue"/>
              <a:cs typeface="Helvetica Neue"/>
              <a:sym typeface="Helvetica Neue"/>
            </a:endParaRPr>
          </a:p>
          <a:p>
            <a:pPr marL="571500" indent="-571500">
              <a:buSzPts val="3600"/>
              <a:buFont typeface="Arial" panose="020B0604020202020204" pitchFamily="34" charset="0"/>
              <a:buChar char="•"/>
            </a:pPr>
            <a:r>
              <a:rPr lang="en-US" sz="3600" dirty="0">
                <a:latin typeface="Helvetica Neue"/>
                <a:ea typeface="Helvetica Neue"/>
                <a:cs typeface="Helvetica Neue"/>
                <a:sym typeface="Helvetica Neue"/>
              </a:rPr>
              <a:t>Assess resources of your club and                  source potential partners. </a:t>
            </a:r>
          </a:p>
          <a:p>
            <a:pPr marL="571500" indent="-571500">
              <a:buSzPts val="3600"/>
              <a:buFont typeface="Arial" panose="020B0604020202020204" pitchFamily="34" charset="0"/>
              <a:buChar char="•"/>
            </a:pPr>
            <a:endParaRPr lang="en-US" sz="3600" dirty="0">
              <a:latin typeface="Helvetica Neue"/>
              <a:sym typeface="Helvetica Neue"/>
            </a:endParaRPr>
          </a:p>
          <a:p>
            <a:pPr>
              <a:buSzPts val="3600"/>
            </a:pPr>
            <a:r>
              <a:rPr lang="en-US" sz="3600" dirty="0">
                <a:latin typeface="Helvetica Neue"/>
                <a:sym typeface="Helvetica Neue"/>
              </a:rPr>
              <a:t>     </a:t>
            </a:r>
            <a:r>
              <a:rPr lang="en-US" sz="2800" b="1" dirty="0">
                <a:latin typeface="Helvetica Neue"/>
                <a:sym typeface="Helvetica Neue"/>
              </a:rPr>
              <a:t>(PH)</a:t>
            </a:r>
          </a:p>
          <a:p>
            <a:pPr>
              <a:buSzPts val="3600"/>
            </a:pPr>
            <a:endParaRPr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2220000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16633"/>
        <p:cNvGrpSpPr/>
        <p:nvPr/>
      </p:nvGrpSpPr>
      <p:grpSpPr>
        <a:xfrm>
          <a:off x="0" y="0"/>
          <a:ext cx="0" cy="0"/>
          <a:chOff x="0" y="0"/>
          <a:chExt cx="0" cy="0"/>
        </a:xfrm>
      </p:grpSpPr>
      <p:sp>
        <p:nvSpPr>
          <p:cNvPr id="616634" name="Google Shape;616634;p28"/>
          <p:cNvSpPr txBox="1">
            <a:spLocks noGrp="1"/>
          </p:cNvSpPr>
          <p:nvPr>
            <p:ph type="title"/>
          </p:nvPr>
        </p:nvSpPr>
        <p:spPr>
          <a:xfrm>
            <a:off x="2279130" y="14990"/>
            <a:ext cx="8025983" cy="1124887"/>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ctr" anchorCtr="0">
            <a:normAutofit/>
          </a:bodyPr>
          <a:lstStyle/>
          <a:p>
            <a:pPr lvl="0" algn="ctr">
              <a:buClr>
                <a:srgbClr val="FFFFFF"/>
              </a:buClr>
              <a:buSzPts val="1800"/>
              <a:buNone/>
            </a:pPr>
            <a:r>
              <a:rPr lang="en-US" i="1" dirty="0">
                <a:effectLst>
                  <a:outerShdw blurRad="38100" dist="20320" dir="1800000" rotWithShape="0">
                    <a:srgbClr val="000000">
                      <a:alpha val="40000"/>
                    </a:srgbClr>
                  </a:outerShdw>
                </a:effectLst>
              </a:rPr>
              <a:t>Sustainability</a:t>
            </a:r>
            <a:endParaRPr dirty="0"/>
          </a:p>
        </p:txBody>
      </p:sp>
      <p:sp>
        <p:nvSpPr>
          <p:cNvPr id="616635" name="Google Shape;616635;p28"/>
          <p:cNvSpPr txBox="1">
            <a:spLocks noGrp="1"/>
          </p:cNvSpPr>
          <p:nvPr>
            <p:ph type="body" idx="4294967295"/>
          </p:nvPr>
        </p:nvSpPr>
        <p:spPr>
          <a:xfrm>
            <a:off x="2177321" y="2132026"/>
            <a:ext cx="8229600" cy="3513401"/>
          </a:xfrm>
          <a:prstGeom prst="rect">
            <a:avLst/>
          </a:prstGeom>
          <a:noFill/>
          <a:ln>
            <a:noFill/>
          </a:ln>
        </p:spPr>
        <p:txBody>
          <a:bodyPr spcFirstLastPara="1" vert="horz" wrap="square" lIns="45700" tIns="45700" rIns="45700" bIns="45700" rtlCol="0" anchor="t" anchorCtr="0">
            <a:normAutofit lnSpcReduction="10000"/>
          </a:bodyPr>
          <a:lstStyle/>
          <a:p>
            <a:pPr marL="571500" indent="-571500">
              <a:lnSpc>
                <a:spcPct val="150000"/>
              </a:lnSpc>
              <a:spcBef>
                <a:spcPts val="0"/>
              </a:spcBef>
              <a:buClr>
                <a:srgbClr val="404040"/>
              </a:buClr>
              <a:buSzPts val="3700"/>
              <a:buFont typeface="Wingdings" panose="05000000000000000000" pitchFamily="2" charset="2"/>
              <a:buChar char="§"/>
            </a:pPr>
            <a:r>
              <a:rPr lang="en-US" sz="3700" b="1" dirty="0">
                <a:solidFill>
                  <a:srgbClr val="404040"/>
                </a:solidFill>
              </a:rPr>
              <a:t>Giving a community the skills and knowledge to maintain the project.</a:t>
            </a:r>
            <a:endParaRPr dirty="0"/>
          </a:p>
          <a:p>
            <a:pPr marL="571500" indent="-571500">
              <a:lnSpc>
                <a:spcPct val="150000"/>
              </a:lnSpc>
              <a:spcBef>
                <a:spcPts val="700"/>
              </a:spcBef>
              <a:buClr>
                <a:srgbClr val="404040"/>
              </a:buClr>
              <a:buSzPts val="3700"/>
              <a:buFont typeface="Wingdings" panose="05000000000000000000" pitchFamily="2" charset="2"/>
              <a:buChar char="§"/>
            </a:pPr>
            <a:r>
              <a:rPr lang="en-US" sz="3700" b="1" dirty="0">
                <a:solidFill>
                  <a:srgbClr val="404040"/>
                </a:solidFill>
              </a:rPr>
              <a:t>Ensure long-term impact after Grant funds have been spent.</a:t>
            </a:r>
            <a:endParaRPr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2035783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16633"/>
        <p:cNvGrpSpPr/>
        <p:nvPr/>
      </p:nvGrpSpPr>
      <p:grpSpPr>
        <a:xfrm>
          <a:off x="0" y="0"/>
          <a:ext cx="0" cy="0"/>
          <a:chOff x="0" y="0"/>
          <a:chExt cx="0" cy="0"/>
        </a:xfrm>
      </p:grpSpPr>
      <p:sp>
        <p:nvSpPr>
          <p:cNvPr id="616634" name="Google Shape;616634;p28"/>
          <p:cNvSpPr txBox="1">
            <a:spLocks noGrp="1"/>
          </p:cNvSpPr>
          <p:nvPr>
            <p:ph type="title"/>
          </p:nvPr>
        </p:nvSpPr>
        <p:spPr>
          <a:xfrm>
            <a:off x="2279130" y="14990"/>
            <a:ext cx="8025983" cy="1124887"/>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ctr" anchorCtr="0">
            <a:normAutofit/>
          </a:bodyPr>
          <a:lstStyle/>
          <a:p>
            <a:pPr lvl="0" algn="ctr">
              <a:buClr>
                <a:srgbClr val="FFFFFF"/>
              </a:buClr>
              <a:buSzPts val="1800"/>
              <a:buNone/>
            </a:pPr>
            <a:r>
              <a:rPr lang="en-US" i="1" dirty="0" smtClean="0">
                <a:effectLst>
                  <a:outerShdw blurRad="38100" dist="20320" dir="1800000" rotWithShape="0">
                    <a:srgbClr val="000000">
                      <a:alpha val="40000"/>
                    </a:srgbClr>
                  </a:outerShdw>
                </a:effectLst>
              </a:rPr>
              <a:t>Where does the money come from?</a:t>
            </a:r>
            <a:endParaRPr dirty="0"/>
          </a:p>
        </p:txBody>
      </p:sp>
      <p:sp>
        <p:nvSpPr>
          <p:cNvPr id="616635" name="Google Shape;616635;p28"/>
          <p:cNvSpPr txBox="1">
            <a:spLocks noGrp="1"/>
          </p:cNvSpPr>
          <p:nvPr>
            <p:ph type="body" idx="4294967295"/>
          </p:nvPr>
        </p:nvSpPr>
        <p:spPr>
          <a:xfrm>
            <a:off x="1371600" y="1648691"/>
            <a:ext cx="9407236" cy="4502727"/>
          </a:xfrm>
          <a:prstGeom prst="rect">
            <a:avLst/>
          </a:prstGeom>
          <a:noFill/>
          <a:ln>
            <a:noFill/>
          </a:ln>
        </p:spPr>
        <p:txBody>
          <a:bodyPr spcFirstLastPara="1" vert="horz" wrap="square" lIns="45700" tIns="45700" rIns="45700" bIns="45700" rtlCol="0" anchor="t" anchorCtr="0">
            <a:normAutofit/>
          </a:bodyPr>
          <a:lstStyle/>
          <a:p>
            <a:pPr marL="571500" indent="-571500">
              <a:lnSpc>
                <a:spcPct val="150000"/>
              </a:lnSpc>
              <a:spcBef>
                <a:spcPts val="0"/>
              </a:spcBef>
              <a:buClr>
                <a:srgbClr val="404040"/>
              </a:buClr>
              <a:buSzPts val="3700"/>
              <a:buFont typeface="Wingdings" panose="05000000000000000000" pitchFamily="2" charset="2"/>
              <a:buChar char="§"/>
            </a:pPr>
            <a:r>
              <a:rPr lang="en-US" sz="3200" b="1" dirty="0" smtClean="0">
                <a:solidFill>
                  <a:srgbClr val="404040"/>
                </a:solidFill>
              </a:rPr>
              <a:t>Our Contributions to the Foundation.</a:t>
            </a:r>
            <a:endParaRPr sz="3200" dirty="0"/>
          </a:p>
          <a:p>
            <a:pPr marL="571500" indent="-571500">
              <a:lnSpc>
                <a:spcPct val="150000"/>
              </a:lnSpc>
              <a:spcBef>
                <a:spcPts val="700"/>
              </a:spcBef>
              <a:buClr>
                <a:srgbClr val="404040"/>
              </a:buClr>
              <a:buSzPts val="3700"/>
              <a:buFont typeface="Wingdings" panose="05000000000000000000" pitchFamily="2" charset="2"/>
              <a:buChar char="§"/>
            </a:pPr>
            <a:r>
              <a:rPr lang="en-US" sz="3200" b="1" dirty="0" smtClean="0">
                <a:solidFill>
                  <a:srgbClr val="404040"/>
                </a:solidFill>
              </a:rPr>
              <a:t>Club contributions</a:t>
            </a:r>
          </a:p>
          <a:p>
            <a:pPr marL="571500" indent="-571500">
              <a:lnSpc>
                <a:spcPct val="150000"/>
              </a:lnSpc>
              <a:spcBef>
                <a:spcPts val="700"/>
              </a:spcBef>
              <a:buClr>
                <a:srgbClr val="404040"/>
              </a:buClr>
              <a:buSzPts val="3700"/>
              <a:buFont typeface="Wingdings" panose="05000000000000000000" pitchFamily="2" charset="2"/>
              <a:buChar char="§"/>
            </a:pPr>
            <a:r>
              <a:rPr lang="en-US" sz="3200" b="1" dirty="0" smtClean="0">
                <a:solidFill>
                  <a:srgbClr val="404040"/>
                </a:solidFill>
              </a:rPr>
              <a:t>Bequest Society</a:t>
            </a:r>
          </a:p>
          <a:p>
            <a:pPr marL="571500" indent="-571500">
              <a:lnSpc>
                <a:spcPct val="150000"/>
              </a:lnSpc>
              <a:spcBef>
                <a:spcPts val="700"/>
              </a:spcBef>
              <a:buClr>
                <a:srgbClr val="404040"/>
              </a:buClr>
              <a:buSzPts val="3700"/>
              <a:buFont typeface="Wingdings" panose="05000000000000000000" pitchFamily="2" charset="2"/>
              <a:buChar char="§"/>
            </a:pPr>
            <a:r>
              <a:rPr lang="en-US" sz="3200" b="1" dirty="0" smtClean="0">
                <a:solidFill>
                  <a:srgbClr val="404040"/>
                </a:solidFill>
              </a:rPr>
              <a:t>Paul Harris Society.</a:t>
            </a:r>
            <a:endParaRPr sz="3200"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3199954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16646"/>
        <p:cNvGrpSpPr/>
        <p:nvPr/>
      </p:nvGrpSpPr>
      <p:grpSpPr>
        <a:xfrm>
          <a:off x="0" y="0"/>
          <a:ext cx="0" cy="0"/>
          <a:chOff x="0" y="0"/>
          <a:chExt cx="0" cy="0"/>
        </a:xfrm>
      </p:grpSpPr>
      <p:sp>
        <p:nvSpPr>
          <p:cNvPr id="616647" name="Google Shape;616647;p30"/>
          <p:cNvSpPr txBox="1">
            <a:spLocks noGrp="1"/>
          </p:cNvSpPr>
          <p:nvPr>
            <p:ph type="title"/>
          </p:nvPr>
        </p:nvSpPr>
        <p:spPr>
          <a:xfrm>
            <a:off x="2226900" y="0"/>
            <a:ext cx="7738200" cy="1484026"/>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ctr" anchorCtr="0">
            <a:normAutofit/>
          </a:bodyPr>
          <a:lstStyle/>
          <a:p>
            <a:pPr algn="ctr">
              <a:buClr>
                <a:srgbClr val="FFFFFF"/>
              </a:buClr>
              <a:buSzPts val="1800"/>
              <a:buNone/>
            </a:pPr>
            <a:r>
              <a:rPr lang="en-US" sz="3200" b="1" dirty="0">
                <a:solidFill>
                  <a:srgbClr val="000000"/>
                </a:solidFill>
                <a:latin typeface="Helvetica Neue"/>
                <a:ea typeface="Helvetica Neue"/>
                <a:cs typeface="Helvetica Neue"/>
                <a:sym typeface="Helvetica Neue"/>
              </a:rPr>
              <a:t>District 9650 </a:t>
            </a:r>
            <a:br>
              <a:rPr lang="en-US" sz="3200" b="1" dirty="0">
                <a:solidFill>
                  <a:srgbClr val="000000"/>
                </a:solidFill>
                <a:latin typeface="Helvetica Neue"/>
                <a:ea typeface="Helvetica Neue"/>
                <a:cs typeface="Helvetica Neue"/>
                <a:sym typeface="Helvetica Neue"/>
              </a:rPr>
            </a:br>
            <a:r>
              <a:rPr lang="en-US" sz="3200" b="1" dirty="0">
                <a:solidFill>
                  <a:srgbClr val="000000"/>
                </a:solidFill>
                <a:latin typeface="Helvetica Neue"/>
                <a:ea typeface="Helvetica Neue"/>
                <a:cs typeface="Helvetica Neue"/>
                <a:sym typeface="Helvetica Neue"/>
              </a:rPr>
              <a:t>Foundation Feedback:</a:t>
            </a:r>
            <a:endParaRPr dirty="0"/>
          </a:p>
        </p:txBody>
      </p:sp>
      <p:sp>
        <p:nvSpPr>
          <p:cNvPr id="616648" name="Google Shape;616648;p30"/>
          <p:cNvSpPr txBox="1">
            <a:spLocks noGrp="1"/>
          </p:cNvSpPr>
          <p:nvPr>
            <p:ph type="body" idx="4294967295"/>
          </p:nvPr>
        </p:nvSpPr>
        <p:spPr>
          <a:xfrm>
            <a:off x="1025235" y="1690255"/>
            <a:ext cx="10169237" cy="4845457"/>
          </a:xfrm>
          <a:prstGeom prst="rect">
            <a:avLst/>
          </a:prstGeom>
          <a:noFill/>
          <a:ln>
            <a:noFill/>
          </a:ln>
        </p:spPr>
        <p:txBody>
          <a:bodyPr spcFirstLastPara="1" vert="horz" wrap="square" lIns="45700" tIns="45700" rIns="45700" bIns="45700" rtlCol="0" anchor="t" anchorCtr="0">
            <a:normAutofit/>
          </a:bodyPr>
          <a:lstStyle/>
          <a:p>
            <a:pPr marL="388622" indent="-342900">
              <a:lnSpc>
                <a:spcPct val="110000"/>
              </a:lnSpc>
              <a:spcBef>
                <a:spcPts val="0"/>
              </a:spcBef>
              <a:buClr>
                <a:srgbClr val="000000"/>
              </a:buClr>
              <a:buSzPts val="2400"/>
              <a:buFont typeface="Wingdings" panose="05000000000000000000" pitchFamily="2" charset="2"/>
              <a:buChar char="§"/>
            </a:pPr>
            <a:r>
              <a:rPr lang="en-US" sz="3200" dirty="0"/>
              <a:t>Our </a:t>
            </a:r>
            <a:r>
              <a:rPr lang="en-US" sz="3200" dirty="0" smtClean="0"/>
              <a:t>District </a:t>
            </a:r>
            <a:r>
              <a:rPr lang="en-US" sz="3200" dirty="0"/>
              <a:t>receives far more than we contribute</a:t>
            </a:r>
            <a:r>
              <a:rPr lang="en-US" sz="3200" dirty="0" smtClean="0"/>
              <a:t>.</a:t>
            </a:r>
          </a:p>
          <a:p>
            <a:pPr marL="388622" indent="-342900">
              <a:lnSpc>
                <a:spcPct val="110000"/>
              </a:lnSpc>
              <a:spcBef>
                <a:spcPts val="0"/>
              </a:spcBef>
              <a:buClr>
                <a:srgbClr val="000000"/>
              </a:buClr>
              <a:buSzPts val="2400"/>
              <a:buNone/>
            </a:pPr>
            <a:endParaRPr sz="1800" dirty="0"/>
          </a:p>
          <a:p>
            <a:pPr marL="388622" indent="-342900">
              <a:lnSpc>
                <a:spcPct val="100000"/>
              </a:lnSpc>
              <a:spcBef>
                <a:spcPts val="700"/>
              </a:spcBef>
              <a:buClr>
                <a:srgbClr val="000000"/>
              </a:buClr>
              <a:buSzPts val="2400"/>
              <a:buFont typeface="Wingdings" panose="05000000000000000000" pitchFamily="2" charset="2"/>
              <a:buChar char="§"/>
            </a:pPr>
            <a:r>
              <a:rPr lang="en-US" sz="3200" dirty="0"/>
              <a:t>As District, we are very good at  milking the cow, now it's time to feed the cow</a:t>
            </a:r>
            <a:r>
              <a:rPr lang="en-US" sz="3200" dirty="0" smtClean="0"/>
              <a:t>.</a:t>
            </a:r>
          </a:p>
          <a:p>
            <a:pPr marL="388622" indent="-342900">
              <a:lnSpc>
                <a:spcPct val="100000"/>
              </a:lnSpc>
              <a:spcBef>
                <a:spcPts val="700"/>
              </a:spcBef>
              <a:buClr>
                <a:srgbClr val="000000"/>
              </a:buClr>
              <a:buSzPts val="2400"/>
              <a:buNone/>
            </a:pPr>
            <a:endParaRPr sz="1800" dirty="0"/>
          </a:p>
          <a:p>
            <a:pPr marL="388622" indent="-342900">
              <a:spcBef>
                <a:spcPts val="700"/>
              </a:spcBef>
              <a:buClr>
                <a:srgbClr val="000000"/>
              </a:buClr>
              <a:buSzPts val="2400"/>
              <a:buFont typeface="Wingdings" panose="05000000000000000000" pitchFamily="2" charset="2"/>
              <a:buChar char="§"/>
            </a:pPr>
            <a:r>
              <a:rPr lang="en-US" sz="3200" dirty="0"/>
              <a:t>Instead of supporting the Girls Guides and building </a:t>
            </a:r>
            <a:r>
              <a:rPr lang="en-US" sz="3200" dirty="0" smtClean="0"/>
              <a:t>the organization  </a:t>
            </a:r>
            <a:r>
              <a:rPr lang="en-US" sz="3200" dirty="0"/>
              <a:t>“Why don't we support our own Charity </a:t>
            </a:r>
            <a:r>
              <a:rPr lang="en-US" sz="3200" dirty="0" smtClean="0"/>
              <a:t>The Rotary </a:t>
            </a:r>
            <a:r>
              <a:rPr lang="en-US" sz="3200" dirty="0"/>
              <a:t>Foundation”  </a:t>
            </a:r>
          </a:p>
          <a:p>
            <a:pPr marL="465138" indent="-60325">
              <a:spcBef>
                <a:spcPts val="700"/>
              </a:spcBef>
              <a:buClr>
                <a:srgbClr val="000000"/>
              </a:buClr>
              <a:buSzPts val="2400"/>
              <a:buNone/>
            </a:pPr>
            <a:r>
              <a:rPr lang="en-US" sz="1700" dirty="0" smtClean="0"/>
              <a:t>									By </a:t>
            </a:r>
            <a:r>
              <a:rPr lang="en-US" sz="1700" dirty="0" err="1"/>
              <a:t>Maurie</a:t>
            </a:r>
            <a:r>
              <a:rPr lang="en-US" sz="1700" dirty="0"/>
              <a:t> Stack</a:t>
            </a:r>
          </a:p>
          <a:p>
            <a:pPr marL="465138" indent="-60325">
              <a:spcBef>
                <a:spcPts val="700"/>
              </a:spcBef>
              <a:buClr>
                <a:srgbClr val="000000"/>
              </a:buClr>
              <a:buSzPts val="2400"/>
              <a:buNone/>
            </a:pPr>
            <a:r>
              <a:rPr lang="en-US" sz="1700" dirty="0" smtClean="0"/>
              <a:t>									District 9650</a:t>
            </a:r>
            <a:endParaRPr dirty="0"/>
          </a:p>
          <a:p>
            <a:pPr indent="-182878">
              <a:lnSpc>
                <a:spcPct val="150000"/>
              </a:lnSpc>
              <a:spcBef>
                <a:spcPts val="700"/>
              </a:spcBef>
              <a:buClr>
                <a:srgbClr val="000000"/>
              </a:buClr>
              <a:buSzPts val="2200"/>
              <a:buNone/>
            </a:pPr>
            <a:endParaRPr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347651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16652"/>
        <p:cNvGrpSpPr/>
        <p:nvPr/>
      </p:nvGrpSpPr>
      <p:grpSpPr>
        <a:xfrm>
          <a:off x="0" y="0"/>
          <a:ext cx="0" cy="0"/>
          <a:chOff x="0" y="0"/>
          <a:chExt cx="0" cy="0"/>
        </a:xfrm>
      </p:grpSpPr>
      <p:sp>
        <p:nvSpPr>
          <p:cNvPr id="616653" name="Google Shape;616653;p31"/>
          <p:cNvSpPr txBox="1">
            <a:spLocks noGrp="1"/>
          </p:cNvSpPr>
          <p:nvPr>
            <p:ph type="title"/>
          </p:nvPr>
        </p:nvSpPr>
        <p:spPr>
          <a:xfrm>
            <a:off x="1981200" y="1"/>
            <a:ext cx="8229600" cy="1366837"/>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ctr" anchorCtr="0">
            <a:normAutofit fontScale="90000"/>
          </a:bodyPr>
          <a:lstStyle/>
          <a:p>
            <a:pPr algn="ctr">
              <a:buClr>
                <a:srgbClr val="000000"/>
              </a:buClr>
              <a:buSzPts val="4000"/>
              <a:buNone/>
            </a:pPr>
            <a:r>
              <a:rPr lang="en-US" sz="4000" b="1" dirty="0">
                <a:solidFill>
                  <a:srgbClr val="000000"/>
                </a:solidFill>
                <a:latin typeface="Helvetica Neue"/>
                <a:ea typeface="Helvetica Neue"/>
                <a:cs typeface="Helvetica Neue"/>
                <a:sym typeface="Helvetica Neue"/>
              </a:rPr>
              <a:t/>
            </a:r>
            <a:br>
              <a:rPr lang="en-US" sz="4000" b="1" dirty="0">
                <a:solidFill>
                  <a:srgbClr val="000000"/>
                </a:solidFill>
                <a:latin typeface="Helvetica Neue"/>
                <a:ea typeface="Helvetica Neue"/>
                <a:cs typeface="Helvetica Neue"/>
                <a:sym typeface="Helvetica Neue"/>
              </a:rPr>
            </a:br>
            <a:r>
              <a:rPr lang="en-US" sz="4000" b="1" dirty="0">
                <a:solidFill>
                  <a:srgbClr val="000000"/>
                </a:solidFill>
                <a:latin typeface="Helvetica Neue"/>
                <a:ea typeface="Helvetica Neue"/>
                <a:cs typeface="Helvetica Neue"/>
                <a:sym typeface="Helvetica Neue"/>
              </a:rPr>
              <a:t>In Conclusion:.............</a:t>
            </a:r>
            <a:br>
              <a:rPr lang="en-US" sz="4000" b="1" dirty="0">
                <a:solidFill>
                  <a:srgbClr val="000000"/>
                </a:solidFill>
                <a:latin typeface="Helvetica Neue"/>
                <a:ea typeface="Helvetica Neue"/>
                <a:cs typeface="Helvetica Neue"/>
                <a:sym typeface="Helvetica Neue"/>
              </a:rPr>
            </a:br>
            <a:r>
              <a:rPr lang="en-US" sz="4000" b="1" dirty="0">
                <a:solidFill>
                  <a:srgbClr val="000000"/>
                </a:solidFill>
                <a:latin typeface="Helvetica Neue"/>
                <a:ea typeface="Helvetica Neue"/>
                <a:cs typeface="Helvetica Neue"/>
                <a:sym typeface="Helvetica Neue"/>
              </a:rPr>
              <a:t>Our Call to action:</a:t>
            </a:r>
            <a:r>
              <a:rPr lang="en-US" sz="4000" dirty="0">
                <a:solidFill>
                  <a:srgbClr val="FFFFFF"/>
                </a:solidFill>
                <a:latin typeface="Helvetica Neue"/>
                <a:ea typeface="Helvetica Neue"/>
                <a:cs typeface="Helvetica Neue"/>
                <a:sym typeface="Helvetica Neue"/>
              </a:rPr>
              <a:t>               </a:t>
            </a:r>
            <a:r>
              <a:rPr lang="en-US" dirty="0">
                <a:solidFill>
                  <a:srgbClr val="FFFFFF"/>
                </a:solidFill>
                <a:latin typeface="Helvetica Neue"/>
                <a:ea typeface="Helvetica Neue"/>
                <a:cs typeface="Helvetica Neue"/>
                <a:sym typeface="Helvetica Neue"/>
              </a:rPr>
              <a:t>                 I</a:t>
            </a:r>
            <a:endParaRPr dirty="0"/>
          </a:p>
        </p:txBody>
      </p:sp>
      <p:sp>
        <p:nvSpPr>
          <p:cNvPr id="616654" name="Google Shape;616654;p31"/>
          <p:cNvSpPr txBox="1">
            <a:spLocks noGrp="1"/>
          </p:cNvSpPr>
          <p:nvPr>
            <p:ph type="body" idx="4294967295"/>
          </p:nvPr>
        </p:nvSpPr>
        <p:spPr>
          <a:xfrm>
            <a:off x="1274618" y="2091113"/>
            <a:ext cx="9462655" cy="3727796"/>
          </a:xfrm>
          <a:prstGeom prst="rect">
            <a:avLst/>
          </a:prstGeom>
          <a:noFill/>
          <a:ln>
            <a:noFill/>
          </a:ln>
        </p:spPr>
        <p:txBody>
          <a:bodyPr spcFirstLastPara="1" vert="horz" wrap="square" lIns="45700" tIns="45700" rIns="45700" bIns="45700" rtlCol="0" anchor="t" anchorCtr="0">
            <a:normAutofit fontScale="70000" lnSpcReduction="20000"/>
          </a:bodyPr>
          <a:lstStyle/>
          <a:p>
            <a:pPr marL="617222" indent="-571500">
              <a:lnSpc>
                <a:spcPct val="150000"/>
              </a:lnSpc>
              <a:spcBef>
                <a:spcPts val="0"/>
              </a:spcBef>
              <a:buClr>
                <a:srgbClr val="000000"/>
              </a:buClr>
              <a:buSzPts val="3600"/>
              <a:buFont typeface="Wingdings" panose="05000000000000000000" pitchFamily="2" charset="2"/>
              <a:buChar char="§"/>
            </a:pPr>
            <a:r>
              <a:rPr lang="en-US" sz="4600" dirty="0"/>
              <a:t>Donate to Foundation.</a:t>
            </a:r>
            <a:endParaRPr sz="4600" dirty="0"/>
          </a:p>
          <a:p>
            <a:pPr marL="617222" indent="-571500">
              <a:lnSpc>
                <a:spcPct val="150000"/>
              </a:lnSpc>
              <a:spcBef>
                <a:spcPts val="700"/>
              </a:spcBef>
              <a:buClr>
                <a:srgbClr val="000000"/>
              </a:buClr>
              <a:buSzPts val="3600"/>
              <a:buFont typeface="Wingdings" panose="05000000000000000000" pitchFamily="2" charset="2"/>
              <a:buChar char="§"/>
            </a:pPr>
            <a:r>
              <a:rPr lang="en-US" sz="4600" dirty="0"/>
              <a:t>Donate to RI Disaster Funding.</a:t>
            </a:r>
            <a:endParaRPr sz="4600" dirty="0"/>
          </a:p>
          <a:p>
            <a:pPr marL="617222" indent="-571500">
              <a:lnSpc>
                <a:spcPct val="150000"/>
              </a:lnSpc>
              <a:spcBef>
                <a:spcPts val="700"/>
              </a:spcBef>
              <a:buClr>
                <a:srgbClr val="000000"/>
              </a:buClr>
              <a:buSzPts val="3600"/>
              <a:buFont typeface="Wingdings" panose="05000000000000000000" pitchFamily="2" charset="2"/>
              <a:buChar char="§"/>
            </a:pPr>
            <a:r>
              <a:rPr lang="en-US" sz="4600" dirty="0"/>
              <a:t>Submit applications for 2020 timeously.</a:t>
            </a:r>
          </a:p>
          <a:p>
            <a:pPr marL="617222" indent="-571500">
              <a:lnSpc>
                <a:spcPct val="150000"/>
              </a:lnSpc>
              <a:spcBef>
                <a:spcPts val="700"/>
              </a:spcBef>
              <a:buClr>
                <a:srgbClr val="000000"/>
              </a:buClr>
              <a:buSzPts val="3600"/>
              <a:buFont typeface="Wingdings" panose="05000000000000000000" pitchFamily="2" charset="2"/>
              <a:buChar char="§"/>
            </a:pPr>
            <a:r>
              <a:rPr lang="en-US" sz="4600" dirty="0"/>
              <a:t>GMS online qualification (JJ)</a:t>
            </a:r>
          </a:p>
          <a:p>
            <a:pPr marL="45722" indent="0">
              <a:lnSpc>
                <a:spcPct val="150000"/>
              </a:lnSpc>
              <a:spcBef>
                <a:spcPts val="700"/>
              </a:spcBef>
              <a:buClr>
                <a:srgbClr val="000000"/>
              </a:buClr>
              <a:buSzPts val="3600"/>
              <a:buNone/>
            </a:pPr>
            <a:r>
              <a:rPr lang="en-US" sz="2900" dirty="0"/>
              <a:t>   </a:t>
            </a:r>
            <a:endParaRPr sz="2900" dirty="0"/>
          </a:p>
          <a:p>
            <a:pPr marL="388622" indent="-342900">
              <a:lnSpc>
                <a:spcPct val="150000"/>
              </a:lnSpc>
              <a:spcBef>
                <a:spcPts val="700"/>
              </a:spcBef>
              <a:buClr>
                <a:srgbClr val="000000"/>
              </a:buClr>
              <a:buSzPts val="2200"/>
            </a:pPr>
            <a:endParaRPr dirty="0"/>
          </a:p>
          <a:p>
            <a:pPr marL="388622" indent="-342900">
              <a:lnSpc>
                <a:spcPct val="150000"/>
              </a:lnSpc>
              <a:spcBef>
                <a:spcPts val="700"/>
              </a:spcBef>
              <a:buClr>
                <a:srgbClr val="000000"/>
              </a:buClr>
              <a:buSzPts val="2200"/>
            </a:pPr>
            <a:endParaRPr dirty="0"/>
          </a:p>
          <a:p>
            <a:pPr marL="388622" indent="-342900">
              <a:lnSpc>
                <a:spcPct val="150000"/>
              </a:lnSpc>
              <a:spcBef>
                <a:spcPts val="700"/>
              </a:spcBef>
              <a:buClr>
                <a:srgbClr val="000000"/>
              </a:buClr>
              <a:buSzPts val="2200"/>
            </a:pPr>
            <a:endParaRPr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183068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6527"/>
        <p:cNvGrpSpPr/>
        <p:nvPr/>
      </p:nvGrpSpPr>
      <p:grpSpPr>
        <a:xfrm>
          <a:off x="0" y="0"/>
          <a:ext cx="0" cy="0"/>
          <a:chOff x="0" y="0"/>
          <a:chExt cx="0" cy="0"/>
        </a:xfrm>
      </p:grpSpPr>
      <p:sp>
        <p:nvSpPr>
          <p:cNvPr id="616528" name="Google Shape;616528;p15"/>
          <p:cNvSpPr/>
          <p:nvPr/>
        </p:nvSpPr>
        <p:spPr>
          <a:xfrm>
            <a:off x="3203051" y="1501384"/>
            <a:ext cx="8514676" cy="4963370"/>
          </a:xfrm>
          <a:prstGeom prst="rect">
            <a:avLst/>
          </a:prstGeom>
          <a:noFill/>
          <a:ln>
            <a:noFill/>
          </a:ln>
        </p:spPr>
        <p:txBody>
          <a:bodyPr spcFirstLastPara="1" wrap="square" lIns="45700" tIns="45700" rIns="45700" bIns="45700" anchor="t" anchorCtr="0">
            <a:spAutoFit/>
          </a:bodyPr>
          <a:lstStyle/>
          <a:p>
            <a:pPr marL="685800" indent="-685800">
              <a:lnSpc>
                <a:spcPct val="80000"/>
              </a:lnSpc>
            </a:pPr>
            <a:r>
              <a:rPr lang="en-US" sz="3600" dirty="0">
                <a:solidFill>
                  <a:srgbClr val="FF0000"/>
                </a:solidFill>
                <a:latin typeface="Helvetica Neue"/>
                <a:ea typeface="Helvetica Neue"/>
                <a:cs typeface="Helvetica Neue"/>
                <a:sym typeface="Helvetica Neue"/>
              </a:rPr>
              <a:t>     </a:t>
            </a:r>
            <a:endParaRPr dirty="0">
              <a:solidFill>
                <a:srgbClr val="FF0000"/>
              </a:solidFill>
              <a:latin typeface="Helvetica Neue"/>
              <a:ea typeface="Helvetica Neue"/>
              <a:cs typeface="Helvetica Neue"/>
              <a:sym typeface="Helvetica Neue"/>
            </a:endParaRPr>
          </a:p>
          <a:p>
            <a:pPr indent="-254000">
              <a:lnSpc>
                <a:spcPct val="80000"/>
              </a:lnSpc>
              <a:spcBef>
                <a:spcPts val="1100"/>
              </a:spcBef>
              <a:buSzPts val="4000"/>
              <a:buFont typeface="Helvetica Neue"/>
              <a:buAutoNum type="arabicPeriod"/>
            </a:pPr>
            <a:r>
              <a:rPr lang="en-US" sz="4000" dirty="0">
                <a:latin typeface="Helvetica Neue"/>
                <a:ea typeface="Helvetica Neue"/>
                <a:cs typeface="Helvetica Neue"/>
                <a:sym typeface="Helvetica Neue"/>
              </a:rPr>
              <a:t> Rotary Foundation</a:t>
            </a:r>
            <a:endParaRPr dirty="0"/>
          </a:p>
          <a:p>
            <a:pPr indent="-254000">
              <a:lnSpc>
                <a:spcPct val="80000"/>
              </a:lnSpc>
              <a:spcBef>
                <a:spcPts val="1100"/>
              </a:spcBef>
              <a:buSzPts val="4000"/>
              <a:buFont typeface="Helvetica Neue"/>
              <a:buAutoNum type="arabicPeriod"/>
            </a:pPr>
            <a:r>
              <a:rPr lang="en-US" sz="4000" dirty="0">
                <a:latin typeface="Helvetica Neue"/>
                <a:ea typeface="Helvetica Neue"/>
                <a:cs typeface="Helvetica Neue"/>
                <a:sym typeface="Helvetica Neue"/>
              </a:rPr>
              <a:t> Global Grants</a:t>
            </a:r>
            <a:endParaRPr dirty="0">
              <a:latin typeface="Helvetica Neue"/>
              <a:ea typeface="Helvetica Neue"/>
              <a:cs typeface="Helvetica Neue"/>
              <a:sym typeface="Helvetica Neue"/>
            </a:endParaRPr>
          </a:p>
          <a:p>
            <a:pPr indent="-254000">
              <a:lnSpc>
                <a:spcPct val="80000"/>
              </a:lnSpc>
              <a:spcBef>
                <a:spcPts val="1100"/>
              </a:spcBef>
              <a:buSzPts val="4000"/>
              <a:buFont typeface="Helvetica Neue"/>
              <a:buAutoNum type="arabicPeriod"/>
            </a:pPr>
            <a:r>
              <a:rPr lang="en-US" sz="4000" dirty="0">
                <a:latin typeface="Helvetica Neue"/>
                <a:ea typeface="Helvetica Neue"/>
                <a:cs typeface="Helvetica Neue"/>
                <a:sym typeface="Helvetica Neue"/>
              </a:rPr>
              <a:t> District Grants</a:t>
            </a:r>
            <a:endParaRPr dirty="0">
              <a:latin typeface="Helvetica Neue"/>
              <a:ea typeface="Helvetica Neue"/>
              <a:cs typeface="Helvetica Neue"/>
              <a:sym typeface="Helvetica Neue"/>
            </a:endParaRPr>
          </a:p>
          <a:p>
            <a:pPr indent="-254000">
              <a:lnSpc>
                <a:spcPct val="80000"/>
              </a:lnSpc>
              <a:spcBef>
                <a:spcPts val="1100"/>
              </a:spcBef>
              <a:buSzPts val="4000"/>
              <a:buFont typeface="Helvetica Neue"/>
              <a:buAutoNum type="arabicPeriod"/>
            </a:pPr>
            <a:r>
              <a:rPr lang="en-US" sz="4000" dirty="0">
                <a:latin typeface="Helvetica Neue"/>
                <a:ea typeface="Helvetica Neue"/>
                <a:cs typeface="Helvetica Neue"/>
                <a:sym typeface="Helvetica Neue"/>
              </a:rPr>
              <a:t> GMS Online (JJ)</a:t>
            </a:r>
            <a:endParaRPr dirty="0">
              <a:latin typeface="Helvetica Neue"/>
              <a:ea typeface="Helvetica Neue"/>
              <a:cs typeface="Helvetica Neue"/>
              <a:sym typeface="Helvetica Neue"/>
            </a:endParaRPr>
          </a:p>
          <a:p>
            <a:pPr indent="-254000">
              <a:lnSpc>
                <a:spcPct val="80000"/>
              </a:lnSpc>
              <a:spcBef>
                <a:spcPts val="1100"/>
              </a:spcBef>
              <a:buSzPts val="4000"/>
              <a:buFont typeface="Helvetica Neue"/>
              <a:buAutoNum type="arabicPeriod"/>
            </a:pPr>
            <a:r>
              <a:rPr lang="en-US" sz="4000" dirty="0">
                <a:latin typeface="Helvetica Neue"/>
                <a:ea typeface="Helvetica Neue"/>
                <a:cs typeface="Helvetica Neue"/>
                <a:sym typeface="Helvetica Neue"/>
              </a:rPr>
              <a:t> Scale Grants</a:t>
            </a:r>
            <a:endParaRPr dirty="0">
              <a:latin typeface="Helvetica Neue"/>
              <a:ea typeface="Helvetica Neue"/>
              <a:cs typeface="Helvetica Neue"/>
              <a:sym typeface="Helvetica Neue"/>
            </a:endParaRPr>
          </a:p>
          <a:p>
            <a:pPr marL="685800" indent="-685800">
              <a:lnSpc>
                <a:spcPct val="80000"/>
              </a:lnSpc>
              <a:spcBef>
                <a:spcPts val="1100"/>
              </a:spcBef>
            </a:pPr>
            <a:endParaRPr dirty="0">
              <a:latin typeface="Helvetica Neue"/>
              <a:ea typeface="Helvetica Neue"/>
              <a:cs typeface="Helvetica Neue"/>
              <a:sym typeface="Helvetica Neue"/>
            </a:endParaRPr>
          </a:p>
          <a:p>
            <a:pPr marL="685800" indent="-685800">
              <a:lnSpc>
                <a:spcPct val="80000"/>
              </a:lnSpc>
              <a:spcBef>
                <a:spcPts val="1100"/>
              </a:spcBef>
            </a:pPr>
            <a:r>
              <a:rPr lang="en-US" sz="2400" b="1" dirty="0">
                <a:solidFill>
                  <a:srgbClr val="002060"/>
                </a:solidFill>
              </a:rPr>
              <a:t>Email:  dist9350@iafrica.com</a:t>
            </a:r>
          </a:p>
          <a:p>
            <a:pPr marL="685800" indent="-685800">
              <a:lnSpc>
                <a:spcPct val="80000"/>
              </a:lnSpc>
              <a:spcBef>
                <a:spcPts val="1100"/>
              </a:spcBef>
            </a:pPr>
            <a:endParaRPr dirty="0">
              <a:latin typeface="Helvetica Neue"/>
              <a:ea typeface="Helvetica Neue"/>
              <a:cs typeface="Helvetica Neue"/>
              <a:sym typeface="Helvetica Neue"/>
            </a:endParaRPr>
          </a:p>
        </p:txBody>
      </p:sp>
      <p:sp>
        <p:nvSpPr>
          <p:cNvPr id="616529" name="Google Shape;616529;p15"/>
          <p:cNvSpPr txBox="1">
            <a:spLocks noGrp="1"/>
          </p:cNvSpPr>
          <p:nvPr>
            <p:ph type="title"/>
          </p:nvPr>
        </p:nvSpPr>
        <p:spPr>
          <a:xfrm>
            <a:off x="1702908" y="639892"/>
            <a:ext cx="8758476" cy="1049498"/>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C3260C"/>
              </a:buClr>
              <a:buSzPts val="3200"/>
              <a:buNone/>
            </a:pPr>
            <a:r>
              <a:rPr lang="en-US" sz="32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
            </a:r>
            <a:br>
              <a:rPr lang="en-US" sz="32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br>
            <a:r>
              <a:rPr lang="en-US" sz="3200" b="1" i="1" dirty="0" smtClean="0">
                <a:solidFill>
                  <a:srgbClr val="000000"/>
                </a:solidFill>
                <a:effectLst>
                  <a:outerShdw blurRad="38100" dist="38100" dir="2700000" rotWithShape="0">
                    <a:srgbClr val="C0C0C0"/>
                  </a:outerShdw>
                </a:effectLst>
                <a:latin typeface="Trebuchet MS"/>
                <a:ea typeface="Trebuchet MS"/>
                <a:cs typeface="Trebuchet MS"/>
                <a:sym typeface="Trebuchet MS"/>
              </a:rPr>
              <a:t>Our Foundation.</a:t>
            </a:r>
            <a:endParaRPr dirty="0"/>
          </a:p>
        </p:txBody>
      </p:sp>
      <p:pic>
        <p:nvPicPr>
          <p:cNvPr id="5" name="Picture 4"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50073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28">
                                            <p:txEl>
                                              <p:pRg st="0" end="0"/>
                                            </p:txEl>
                                          </p:spTgt>
                                        </p:tgtEl>
                                        <p:attrNameLst>
                                          <p:attrName>style.visibility</p:attrName>
                                        </p:attrNameLst>
                                      </p:cBhvr>
                                      <p:to>
                                        <p:strVal val="visible"/>
                                      </p:to>
                                    </p:set>
                                    <p:anim calcmode="lin" valueType="num">
                                      <p:cBhvr additive="base">
                                        <p:cTn id="7" dur="1000"/>
                                        <p:tgtEl>
                                          <p:spTgt spid="61652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16528">
                                            <p:txEl>
                                              <p:pRg st="1" end="1"/>
                                            </p:txEl>
                                          </p:spTgt>
                                        </p:tgtEl>
                                        <p:attrNameLst>
                                          <p:attrName>style.visibility</p:attrName>
                                        </p:attrNameLst>
                                      </p:cBhvr>
                                      <p:to>
                                        <p:strVal val="visible"/>
                                      </p:to>
                                    </p:set>
                                    <p:anim calcmode="lin" valueType="num">
                                      <p:cBhvr additive="base">
                                        <p:cTn id="12" dur="1000"/>
                                        <p:tgtEl>
                                          <p:spTgt spid="616528">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16528">
                                            <p:txEl>
                                              <p:pRg st="2" end="2"/>
                                            </p:txEl>
                                          </p:spTgt>
                                        </p:tgtEl>
                                        <p:attrNameLst>
                                          <p:attrName>style.visibility</p:attrName>
                                        </p:attrNameLst>
                                      </p:cBhvr>
                                      <p:to>
                                        <p:strVal val="visible"/>
                                      </p:to>
                                    </p:set>
                                    <p:anim calcmode="lin" valueType="num">
                                      <p:cBhvr additive="base">
                                        <p:cTn id="17" dur="1000"/>
                                        <p:tgtEl>
                                          <p:spTgt spid="61652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16528">
                                            <p:txEl>
                                              <p:pRg st="3" end="3"/>
                                            </p:txEl>
                                          </p:spTgt>
                                        </p:tgtEl>
                                        <p:attrNameLst>
                                          <p:attrName>style.visibility</p:attrName>
                                        </p:attrNameLst>
                                      </p:cBhvr>
                                      <p:to>
                                        <p:strVal val="visible"/>
                                      </p:to>
                                    </p:set>
                                    <p:anim calcmode="lin" valueType="num">
                                      <p:cBhvr additive="base">
                                        <p:cTn id="22" dur="1000"/>
                                        <p:tgtEl>
                                          <p:spTgt spid="61652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16528">
                                            <p:txEl>
                                              <p:pRg st="4" end="4"/>
                                            </p:txEl>
                                          </p:spTgt>
                                        </p:tgtEl>
                                        <p:attrNameLst>
                                          <p:attrName>style.visibility</p:attrName>
                                        </p:attrNameLst>
                                      </p:cBhvr>
                                      <p:to>
                                        <p:strVal val="visible"/>
                                      </p:to>
                                    </p:set>
                                    <p:anim calcmode="lin" valueType="num">
                                      <p:cBhvr additive="base">
                                        <p:cTn id="27" dur="1000"/>
                                        <p:tgtEl>
                                          <p:spTgt spid="61652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616528">
                                            <p:txEl>
                                              <p:pRg st="5" end="5"/>
                                            </p:txEl>
                                          </p:spTgt>
                                        </p:tgtEl>
                                        <p:attrNameLst>
                                          <p:attrName>style.visibility</p:attrName>
                                        </p:attrNameLst>
                                      </p:cBhvr>
                                      <p:to>
                                        <p:strVal val="visible"/>
                                      </p:to>
                                    </p:set>
                                    <p:anim calcmode="lin" valueType="num">
                                      <p:cBhvr additive="base">
                                        <p:cTn id="32" dur="1000"/>
                                        <p:tgtEl>
                                          <p:spTgt spid="616528">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16528">
                                            <p:txEl>
                                              <p:pRg st="7" end="7"/>
                                            </p:txEl>
                                          </p:spTgt>
                                        </p:tgtEl>
                                        <p:attrNameLst>
                                          <p:attrName>style.visibility</p:attrName>
                                        </p:attrNameLst>
                                      </p:cBhvr>
                                      <p:to>
                                        <p:strVal val="visible"/>
                                      </p:to>
                                    </p:set>
                                    <p:anim calcmode="lin" valueType="num">
                                      <p:cBhvr additive="base">
                                        <p:cTn id="37" dur="1000"/>
                                        <p:tgtEl>
                                          <p:spTgt spid="616528">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16658"/>
        <p:cNvGrpSpPr/>
        <p:nvPr/>
      </p:nvGrpSpPr>
      <p:grpSpPr>
        <a:xfrm>
          <a:off x="0" y="0"/>
          <a:ext cx="0" cy="0"/>
          <a:chOff x="0" y="0"/>
          <a:chExt cx="0" cy="0"/>
        </a:xfrm>
      </p:grpSpPr>
      <p:sp>
        <p:nvSpPr>
          <p:cNvPr id="616659" name="Google Shape;616659;p32"/>
          <p:cNvSpPr txBox="1">
            <a:spLocks noGrp="1"/>
          </p:cNvSpPr>
          <p:nvPr>
            <p:ph type="title"/>
          </p:nvPr>
        </p:nvSpPr>
        <p:spPr>
          <a:xfrm>
            <a:off x="1981200" y="16078"/>
            <a:ext cx="8229600" cy="1012401"/>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ctr" anchorCtr="0">
            <a:normAutofit/>
          </a:bodyPr>
          <a:lstStyle/>
          <a:p>
            <a:pPr algn="ctr">
              <a:buClr>
                <a:srgbClr val="000000"/>
              </a:buClr>
              <a:buSzPts val="4000"/>
              <a:buNone/>
            </a:pPr>
            <a:r>
              <a:rPr lang="en-US" sz="4000" b="1" dirty="0">
                <a:solidFill>
                  <a:srgbClr val="000000"/>
                </a:solidFill>
                <a:latin typeface="Helvetica Neue"/>
                <a:ea typeface="Helvetica Neue"/>
                <a:cs typeface="Helvetica Neue"/>
                <a:sym typeface="Helvetica Neue"/>
              </a:rPr>
              <a:t>General Enquiries Help Desk:</a:t>
            </a:r>
            <a:endParaRPr dirty="0"/>
          </a:p>
        </p:txBody>
      </p:sp>
      <p:sp>
        <p:nvSpPr>
          <p:cNvPr id="616660" name="Google Shape;616660;p32"/>
          <p:cNvSpPr txBox="1">
            <a:spLocks noGrp="1"/>
          </p:cNvSpPr>
          <p:nvPr>
            <p:ph type="body" idx="4294967295"/>
          </p:nvPr>
        </p:nvSpPr>
        <p:spPr>
          <a:xfrm>
            <a:off x="1981200" y="1448272"/>
            <a:ext cx="8229600" cy="4634400"/>
          </a:xfrm>
          <a:prstGeom prst="rect">
            <a:avLst/>
          </a:prstGeom>
          <a:noFill/>
          <a:ln>
            <a:noFill/>
          </a:ln>
        </p:spPr>
        <p:txBody>
          <a:bodyPr spcFirstLastPara="1" vert="horz" wrap="square" lIns="45700" tIns="45700" rIns="45700" bIns="45700" rtlCol="0" anchor="t" anchorCtr="0">
            <a:normAutofit/>
          </a:bodyPr>
          <a:lstStyle/>
          <a:p>
            <a:pPr marL="502922" indent="-457200">
              <a:lnSpc>
                <a:spcPct val="150000"/>
              </a:lnSpc>
              <a:spcBef>
                <a:spcPts val="700"/>
              </a:spcBef>
              <a:buClr>
                <a:srgbClr val="000000"/>
              </a:buClr>
              <a:buSzPts val="3200"/>
            </a:pPr>
            <a:r>
              <a:rPr lang="en-US" sz="3200" dirty="0" smtClean="0"/>
              <a:t>District </a:t>
            </a:r>
            <a:r>
              <a:rPr lang="en-US" sz="3200" dirty="0"/>
              <a:t>Grants deadlines.</a:t>
            </a:r>
            <a:endParaRPr sz="3200" dirty="0"/>
          </a:p>
          <a:p>
            <a:pPr marL="502922" indent="-457200">
              <a:lnSpc>
                <a:spcPct val="150000"/>
              </a:lnSpc>
              <a:spcBef>
                <a:spcPts val="700"/>
              </a:spcBef>
              <a:buClr>
                <a:srgbClr val="000000"/>
              </a:buClr>
              <a:buSzPts val="3200"/>
            </a:pPr>
            <a:r>
              <a:rPr lang="en-US" sz="3200" dirty="0"/>
              <a:t>Checklist.</a:t>
            </a:r>
            <a:endParaRPr sz="3200" dirty="0"/>
          </a:p>
          <a:p>
            <a:pPr marL="502922" indent="-457200">
              <a:lnSpc>
                <a:spcPct val="150000"/>
              </a:lnSpc>
              <a:spcBef>
                <a:spcPts val="700"/>
              </a:spcBef>
              <a:buClr>
                <a:srgbClr val="000000"/>
              </a:buClr>
              <a:buSzPts val="3200"/>
            </a:pPr>
            <a:r>
              <a:rPr lang="en-US" sz="3200" dirty="0"/>
              <a:t>FAQ's on Global Grants</a:t>
            </a:r>
            <a:r>
              <a:rPr lang="en-US" sz="3200" dirty="0" smtClean="0"/>
              <a:t>.</a:t>
            </a:r>
          </a:p>
          <a:p>
            <a:pPr lvl="1" indent="-182878">
              <a:lnSpc>
                <a:spcPct val="150000"/>
              </a:lnSpc>
              <a:spcBef>
                <a:spcPts val="700"/>
              </a:spcBef>
              <a:buClr>
                <a:srgbClr val="000000"/>
              </a:buClr>
              <a:buSzPts val="3200"/>
              <a:buNone/>
            </a:pPr>
            <a:r>
              <a:rPr lang="en-US" sz="3200" b="1" dirty="0" smtClean="0">
                <a:solidFill>
                  <a:srgbClr val="002060"/>
                </a:solidFill>
              </a:rPr>
              <a:t>Email</a:t>
            </a:r>
            <a:r>
              <a:rPr lang="en-US" sz="3200" b="1" dirty="0">
                <a:solidFill>
                  <a:srgbClr val="002060"/>
                </a:solidFill>
              </a:rPr>
              <a:t>:	</a:t>
            </a:r>
            <a:r>
              <a:rPr lang="en-US" sz="3200" b="1" dirty="0" smtClean="0">
                <a:solidFill>
                  <a:srgbClr val="002060"/>
                </a:solidFill>
              </a:rPr>
              <a:t>dist9350@iafrica.com</a:t>
            </a:r>
            <a:endParaRPr sz="3200" b="1" dirty="0">
              <a:solidFill>
                <a:srgbClr val="002060"/>
              </a:solidFill>
            </a:endParaRPr>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3015166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16664"/>
        <p:cNvGrpSpPr/>
        <p:nvPr/>
      </p:nvGrpSpPr>
      <p:grpSpPr>
        <a:xfrm>
          <a:off x="0" y="0"/>
          <a:ext cx="0" cy="0"/>
          <a:chOff x="0" y="0"/>
          <a:chExt cx="0" cy="0"/>
        </a:xfrm>
      </p:grpSpPr>
      <p:sp>
        <p:nvSpPr>
          <p:cNvPr id="616665" name="Google Shape;616665;p33"/>
          <p:cNvSpPr txBox="1">
            <a:spLocks noGrp="1"/>
          </p:cNvSpPr>
          <p:nvPr>
            <p:ph type="title"/>
          </p:nvPr>
        </p:nvSpPr>
        <p:spPr>
          <a:xfrm>
            <a:off x="2784158" y="5429605"/>
            <a:ext cx="6689407" cy="891600"/>
          </a:xfrm>
          <a:prstGeom prst="rect">
            <a:avLst/>
          </a:prstGeom>
          <a:solidFill>
            <a:srgbClr val="FF9900"/>
          </a:solidFill>
          <a:ln w="25400" cap="flat" cmpd="sng">
            <a:solidFill>
              <a:srgbClr val="995B00"/>
            </a:solidFill>
            <a:prstDash val="solid"/>
            <a:round/>
            <a:headEnd type="none" w="sm" len="sm"/>
            <a:tailEnd type="none" w="sm" len="sm"/>
          </a:ln>
        </p:spPr>
        <p:txBody>
          <a:bodyPr spcFirstLastPara="1" vert="horz" wrap="square" lIns="45700" tIns="45700" rIns="45700" bIns="45700" rtlCol="0" anchor="t" anchorCtr="0">
            <a:noAutofit/>
          </a:bodyPr>
          <a:lstStyle/>
          <a:p>
            <a:pPr marL="320040" indent="-320040" algn="ctr">
              <a:buSzPts val="5632"/>
              <a:buNone/>
            </a:pPr>
            <a:r>
              <a:rPr lang="en-US">
                <a:solidFill>
                  <a:srgbClr val="000000"/>
                </a:solidFill>
              </a:rPr>
              <a:t>THANK YOU</a:t>
            </a:r>
            <a:endParaRPr/>
          </a:p>
        </p:txBody>
      </p:sp>
      <p:pic>
        <p:nvPicPr>
          <p:cNvPr id="616667" name="Google Shape;616667;p33"/>
          <p:cNvPicPr preferRelativeResize="0"/>
          <p:nvPr/>
        </p:nvPicPr>
        <p:blipFill rotWithShape="1">
          <a:blip r:embed="rId3" cstate="print">
            <a:alphaModFix/>
          </a:blip>
          <a:srcRect/>
          <a:stretch/>
        </p:blipFill>
        <p:spPr>
          <a:xfrm>
            <a:off x="2784158" y="701539"/>
            <a:ext cx="6623685" cy="4182256"/>
          </a:xfrm>
          <a:prstGeom prst="rect">
            <a:avLst/>
          </a:prstGeom>
          <a:noFill/>
          <a:ln>
            <a:noFill/>
          </a:ln>
        </p:spPr>
      </p:pic>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37022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6541"/>
        <p:cNvGrpSpPr/>
        <p:nvPr/>
      </p:nvGrpSpPr>
      <p:grpSpPr>
        <a:xfrm>
          <a:off x="0" y="0"/>
          <a:ext cx="0" cy="0"/>
          <a:chOff x="0" y="0"/>
          <a:chExt cx="0" cy="0"/>
        </a:xfrm>
      </p:grpSpPr>
      <p:sp>
        <p:nvSpPr>
          <p:cNvPr id="616542" name="Google Shape;616542;p17"/>
          <p:cNvSpPr/>
          <p:nvPr/>
        </p:nvSpPr>
        <p:spPr>
          <a:xfrm>
            <a:off x="887037" y="1204743"/>
            <a:ext cx="8309700" cy="5209591"/>
          </a:xfrm>
          <a:prstGeom prst="rect">
            <a:avLst/>
          </a:prstGeom>
          <a:noFill/>
          <a:ln>
            <a:noFill/>
          </a:ln>
        </p:spPr>
        <p:txBody>
          <a:bodyPr spcFirstLastPara="1" wrap="square" lIns="45700" tIns="45700" rIns="45700" bIns="45700" anchor="t" anchorCtr="0">
            <a:spAutoFit/>
          </a:bodyPr>
          <a:lstStyle/>
          <a:p>
            <a:pPr marL="685800" indent="-685800">
              <a:lnSpc>
                <a:spcPct val="80000"/>
              </a:lnSpc>
            </a:pPr>
            <a:endParaRPr lang="en-US" sz="2400" b="1" dirty="0">
              <a:solidFill>
                <a:srgbClr val="FF6600"/>
              </a:solidFill>
              <a:latin typeface="Helvetica Neue"/>
              <a:ea typeface="Helvetica Neue"/>
              <a:cs typeface="Helvetica Neue"/>
              <a:sym typeface="Helvetica Neue"/>
            </a:endParaRPr>
          </a:p>
          <a:p>
            <a:pPr marL="685800" indent="-685800">
              <a:lnSpc>
                <a:spcPct val="80000"/>
              </a:lnSpc>
            </a:pPr>
            <a:r>
              <a:rPr lang="en-US" sz="2400" b="1" dirty="0">
                <a:solidFill>
                  <a:srgbClr val="FF6600"/>
                </a:solidFill>
                <a:latin typeface="Helvetica Neue"/>
                <a:ea typeface="Helvetica Neue"/>
                <a:cs typeface="Helvetica Neue"/>
                <a:sym typeface="Helvetica Neue"/>
              </a:rPr>
              <a:t> Rotary International:</a:t>
            </a:r>
            <a:endParaRPr dirty="0">
              <a:latin typeface="Helvetica Neue"/>
              <a:ea typeface="Helvetica Neue"/>
              <a:cs typeface="Helvetica Neue"/>
              <a:sym typeface="Helvetica Neue"/>
            </a:endParaRPr>
          </a:p>
          <a:p>
            <a:pPr marL="60325" indent="-60325"/>
            <a:r>
              <a:rPr lang="en-US" sz="2400" dirty="0">
                <a:latin typeface="Helvetica Neue"/>
                <a:ea typeface="Helvetica Neue"/>
                <a:cs typeface="Helvetica Neue"/>
                <a:sym typeface="Helvetica Neue"/>
              </a:rPr>
              <a:t> RI is a service organisation that brings like minded people together, provide humanitarian service</a:t>
            </a:r>
          </a:p>
          <a:p>
            <a:pPr marL="60325" indent="-60325"/>
            <a:r>
              <a:rPr lang="en-US" sz="2400" dirty="0">
                <a:latin typeface="Helvetica Neue"/>
                <a:ea typeface="Helvetica Neue"/>
                <a:cs typeface="Helvetica Neue"/>
                <a:sym typeface="Helvetica Neue"/>
              </a:rPr>
              <a:t> and advance goodwill and peace.</a:t>
            </a:r>
            <a:endParaRPr dirty="0">
              <a:latin typeface="Helvetica Neue"/>
              <a:ea typeface="Helvetica Neue"/>
              <a:cs typeface="Helvetica Neue"/>
              <a:sym typeface="Helvetica Neue"/>
            </a:endParaRPr>
          </a:p>
          <a:p>
            <a:pPr marL="685800" indent="-685800">
              <a:lnSpc>
                <a:spcPct val="80000"/>
              </a:lnSpc>
              <a:spcBef>
                <a:spcPts val="1100"/>
              </a:spcBef>
            </a:pPr>
            <a:endParaRPr lang="en-US" sz="2400" b="1" dirty="0">
              <a:solidFill>
                <a:srgbClr val="FF6600"/>
              </a:solidFill>
              <a:latin typeface="Helvetica Neue"/>
              <a:ea typeface="Helvetica Neue"/>
              <a:cs typeface="Helvetica Neue"/>
              <a:sym typeface="Helvetica Neue"/>
            </a:endParaRPr>
          </a:p>
          <a:p>
            <a:pPr marL="685800" indent="-685800">
              <a:lnSpc>
                <a:spcPct val="80000"/>
              </a:lnSpc>
              <a:spcBef>
                <a:spcPts val="1100"/>
              </a:spcBef>
            </a:pPr>
            <a:r>
              <a:rPr lang="en-US" sz="2400" b="1" dirty="0">
                <a:solidFill>
                  <a:srgbClr val="FF6600"/>
                </a:solidFill>
                <a:latin typeface="Helvetica Neue"/>
                <a:ea typeface="Helvetica Neue"/>
                <a:cs typeface="Helvetica Neue"/>
                <a:sym typeface="Helvetica Neue"/>
              </a:rPr>
              <a:t> Foundation:</a:t>
            </a:r>
            <a:endParaRPr dirty="0">
              <a:latin typeface="Helvetica Neue"/>
              <a:ea typeface="Helvetica Neue"/>
              <a:cs typeface="Helvetica Neue"/>
              <a:sym typeface="Helvetica Neue"/>
            </a:endParaRPr>
          </a:p>
          <a:p>
            <a:pPr marL="685800" indent="-685800">
              <a:lnSpc>
                <a:spcPct val="80000"/>
              </a:lnSpc>
              <a:spcBef>
                <a:spcPts val="1100"/>
              </a:spcBef>
            </a:pPr>
            <a:r>
              <a:rPr lang="en-US" sz="2400" dirty="0">
                <a:latin typeface="Helvetica Neue"/>
                <a:ea typeface="Helvetica Neue"/>
                <a:cs typeface="Helvetica Neue"/>
                <a:sym typeface="Helvetica Neue"/>
              </a:rPr>
              <a:t> Supports RI objectives.</a:t>
            </a:r>
            <a:endParaRPr dirty="0">
              <a:latin typeface="Helvetica Neue"/>
              <a:ea typeface="Helvetica Neue"/>
              <a:cs typeface="Helvetica Neue"/>
              <a:sym typeface="Helvetica Neue"/>
            </a:endParaRPr>
          </a:p>
          <a:p>
            <a:pPr marL="685800" indent="-685800">
              <a:lnSpc>
                <a:spcPct val="80000"/>
              </a:lnSpc>
              <a:spcBef>
                <a:spcPts val="1100"/>
              </a:spcBef>
            </a:pPr>
            <a:endParaRPr lang="en-US" sz="2400" b="1" dirty="0">
              <a:solidFill>
                <a:srgbClr val="FF6600"/>
              </a:solidFill>
              <a:latin typeface="Helvetica Neue"/>
              <a:ea typeface="Helvetica Neue"/>
              <a:cs typeface="Helvetica Neue"/>
              <a:sym typeface="Helvetica Neue"/>
            </a:endParaRPr>
          </a:p>
          <a:p>
            <a:pPr marL="685800" indent="-685800">
              <a:lnSpc>
                <a:spcPct val="80000"/>
              </a:lnSpc>
              <a:spcBef>
                <a:spcPts val="1100"/>
              </a:spcBef>
            </a:pPr>
            <a:r>
              <a:rPr lang="en-US" sz="2400" b="1" dirty="0">
                <a:solidFill>
                  <a:srgbClr val="FF6600"/>
                </a:solidFill>
                <a:latin typeface="Helvetica Neue"/>
                <a:ea typeface="Helvetica Neue"/>
                <a:cs typeface="Helvetica Neue"/>
                <a:sym typeface="Helvetica Neue"/>
              </a:rPr>
              <a:t> Clubs:</a:t>
            </a:r>
            <a:endParaRPr dirty="0">
              <a:latin typeface="Helvetica Neue"/>
              <a:ea typeface="Helvetica Neue"/>
              <a:cs typeface="Helvetica Neue"/>
              <a:sym typeface="Helvetica Neue"/>
            </a:endParaRPr>
          </a:p>
          <a:p>
            <a:pPr marL="685800" indent="-685800">
              <a:lnSpc>
                <a:spcPct val="80000"/>
              </a:lnSpc>
              <a:spcBef>
                <a:spcPts val="1100"/>
              </a:spcBef>
            </a:pPr>
            <a:r>
              <a:rPr lang="en-US" sz="2400" dirty="0">
                <a:latin typeface="Helvetica Neue"/>
                <a:ea typeface="Helvetica Neue"/>
                <a:cs typeface="Helvetica Neue"/>
                <a:sym typeface="Helvetica Neue"/>
              </a:rPr>
              <a:t> Reflects Rotary's principles of tolerance</a:t>
            </a:r>
            <a:endParaRPr dirty="0">
              <a:latin typeface="Helvetica Neue"/>
              <a:ea typeface="Helvetica Neue"/>
              <a:cs typeface="Helvetica Neue"/>
              <a:sym typeface="Helvetica Neue"/>
            </a:endParaRPr>
          </a:p>
          <a:p>
            <a:pPr marL="685800" indent="-685800">
              <a:lnSpc>
                <a:spcPct val="80000"/>
              </a:lnSpc>
              <a:spcBef>
                <a:spcPts val="1100"/>
              </a:spcBef>
            </a:pPr>
            <a:r>
              <a:rPr lang="en-US" sz="2400" dirty="0">
                <a:latin typeface="Helvetica Neue"/>
                <a:ea typeface="Helvetica Neue"/>
                <a:cs typeface="Helvetica Neue"/>
                <a:sym typeface="Helvetica Neue"/>
              </a:rPr>
              <a:t> and shared service ideals and projects.</a:t>
            </a:r>
            <a:endParaRPr dirty="0"/>
          </a:p>
          <a:p>
            <a:pPr marL="685800" indent="-685800">
              <a:lnSpc>
                <a:spcPct val="80000"/>
              </a:lnSpc>
              <a:spcBef>
                <a:spcPts val="1100"/>
              </a:spcBef>
            </a:pPr>
            <a:endParaRPr dirty="0">
              <a:latin typeface="Helvetica Neue"/>
              <a:ea typeface="Helvetica Neue"/>
              <a:cs typeface="Helvetica Neue"/>
              <a:sym typeface="Helvetica Neue"/>
            </a:endParaRPr>
          </a:p>
        </p:txBody>
      </p:sp>
      <p:sp>
        <p:nvSpPr>
          <p:cNvPr id="616543" name="Google Shape;616543;p17"/>
          <p:cNvSpPr txBox="1">
            <a:spLocks noGrp="1"/>
          </p:cNvSpPr>
          <p:nvPr>
            <p:ph type="title"/>
          </p:nvPr>
        </p:nvSpPr>
        <p:spPr>
          <a:xfrm>
            <a:off x="1718310" y="0"/>
            <a:ext cx="8755380" cy="11301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C3260C"/>
              </a:buClr>
              <a:buSzPts val="4000"/>
              <a:buNone/>
            </a:pPr>
            <a:r>
              <a:rPr lang="en-US" sz="4000" b="1" i="1">
                <a:solidFill>
                  <a:srgbClr val="111423"/>
                </a:solidFill>
                <a:effectLst>
                  <a:outerShdw blurRad="38100" dist="38100" dir="2700000" rotWithShape="0">
                    <a:srgbClr val="C0C0C0"/>
                  </a:outerShdw>
                </a:effectLst>
                <a:latin typeface="Trebuchet MS"/>
                <a:ea typeface="Trebuchet MS"/>
                <a:cs typeface="Trebuchet MS"/>
                <a:sym typeface="Trebuchet MS"/>
              </a:rPr>
              <a:t>Composition of Foundation:</a:t>
            </a:r>
            <a:endParaRPr sz="4600" b="1" i="1">
              <a:solidFill>
                <a:srgbClr val="111423"/>
              </a:solidFill>
              <a:effectLst>
                <a:outerShdw blurRad="38100" dist="38100" dir="2700000" rotWithShape="0">
                  <a:srgbClr val="C0C0C0"/>
                </a:outerShdw>
              </a:effectLst>
              <a:latin typeface="Trebuchet MS"/>
              <a:ea typeface="Trebuchet MS"/>
              <a:cs typeface="Trebuchet MS"/>
              <a:sym typeface="Trebuchet MS"/>
            </a:endParaRPr>
          </a:p>
          <a:p>
            <a:pPr algn="ctr">
              <a:buClr>
                <a:srgbClr val="C3260C"/>
              </a:buClr>
              <a:buSzPts val="4000"/>
              <a:buNone/>
            </a:pPr>
            <a:r>
              <a:rPr lang="en-US" sz="4000" b="1" i="1">
                <a:solidFill>
                  <a:srgbClr val="111423"/>
                </a:solidFill>
                <a:effectLst>
                  <a:outerShdw blurRad="38100" dist="38100" dir="2700000" rotWithShape="0">
                    <a:srgbClr val="C0C0C0"/>
                  </a:outerShdw>
                </a:effectLst>
                <a:latin typeface="Trebuchet MS"/>
                <a:ea typeface="Trebuchet MS"/>
                <a:cs typeface="Trebuchet MS"/>
                <a:sym typeface="Trebuchet MS"/>
              </a:rPr>
              <a:t>Abridged Version:</a:t>
            </a:r>
            <a:endParaRPr/>
          </a:p>
          <a:p>
            <a:pPr algn="ctr">
              <a:buClr>
                <a:srgbClr val="C3260C"/>
              </a:buClr>
              <a:buSzPts val="4600"/>
              <a:buNone/>
            </a:pPr>
            <a:endParaRPr sz="4600" b="1" i="1">
              <a:solidFill>
                <a:srgbClr val="111423"/>
              </a:solidFill>
              <a:effectLst>
                <a:outerShdw blurRad="38100" dist="38100" dir="2700000" rotWithShape="0">
                  <a:srgbClr val="C0C0C0"/>
                </a:outerShdw>
              </a:effectLst>
              <a:latin typeface="Trebuchet MS"/>
              <a:ea typeface="Trebuchet MS"/>
              <a:cs typeface="Trebuchet MS"/>
              <a:sym typeface="Trebuchet MS"/>
            </a:endParaRPr>
          </a:p>
        </p:txBody>
      </p:sp>
      <p:pic>
        <p:nvPicPr>
          <p:cNvPr id="616544" name="Google Shape;616544;p17"/>
          <p:cNvPicPr preferRelativeResize="0"/>
          <p:nvPr/>
        </p:nvPicPr>
        <p:blipFill rotWithShape="1">
          <a:blip r:embed="rId3" cstate="screen">
            <a:alphaModFix/>
          </a:blip>
          <a:srcRect/>
          <a:stretch/>
        </p:blipFill>
        <p:spPr>
          <a:xfrm>
            <a:off x="8495781" y="2333715"/>
            <a:ext cx="2726055" cy="4261048"/>
          </a:xfrm>
          <a:prstGeom prst="rect">
            <a:avLst/>
          </a:prstGeom>
          <a:noFill/>
          <a:ln>
            <a:noFill/>
          </a:ln>
        </p:spPr>
      </p:pic>
      <p:pic>
        <p:nvPicPr>
          <p:cNvPr id="5" name="Picture 4"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308936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42">
                                            <p:txEl>
                                              <p:pRg st="1" end="1"/>
                                            </p:txEl>
                                          </p:spTgt>
                                        </p:tgtEl>
                                        <p:attrNameLst>
                                          <p:attrName>style.visibility</p:attrName>
                                        </p:attrNameLst>
                                      </p:cBhvr>
                                      <p:to>
                                        <p:strVal val="visible"/>
                                      </p:to>
                                    </p:set>
                                    <p:anim calcmode="lin" valueType="num">
                                      <p:cBhvr additive="base">
                                        <p:cTn id="7" dur="1000"/>
                                        <p:tgtEl>
                                          <p:spTgt spid="616542">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16542">
                                            <p:txEl>
                                              <p:pRg st="2" end="2"/>
                                            </p:txEl>
                                          </p:spTgt>
                                        </p:tgtEl>
                                        <p:attrNameLst>
                                          <p:attrName>style.visibility</p:attrName>
                                        </p:attrNameLst>
                                      </p:cBhvr>
                                      <p:to>
                                        <p:strVal val="visible"/>
                                      </p:to>
                                    </p:set>
                                    <p:anim calcmode="lin" valueType="num">
                                      <p:cBhvr additive="base">
                                        <p:cTn id="12" dur="1000"/>
                                        <p:tgtEl>
                                          <p:spTgt spid="616542">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16542">
                                            <p:txEl>
                                              <p:pRg st="3" end="3"/>
                                            </p:txEl>
                                          </p:spTgt>
                                        </p:tgtEl>
                                        <p:attrNameLst>
                                          <p:attrName>style.visibility</p:attrName>
                                        </p:attrNameLst>
                                      </p:cBhvr>
                                      <p:to>
                                        <p:strVal val="visible"/>
                                      </p:to>
                                    </p:set>
                                    <p:anim calcmode="lin" valueType="num">
                                      <p:cBhvr additive="base">
                                        <p:cTn id="17" dur="1000"/>
                                        <p:tgtEl>
                                          <p:spTgt spid="616542">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16542">
                                            <p:txEl>
                                              <p:pRg st="5" end="5"/>
                                            </p:txEl>
                                          </p:spTgt>
                                        </p:tgtEl>
                                        <p:attrNameLst>
                                          <p:attrName>style.visibility</p:attrName>
                                        </p:attrNameLst>
                                      </p:cBhvr>
                                      <p:to>
                                        <p:strVal val="visible"/>
                                      </p:to>
                                    </p:set>
                                    <p:anim calcmode="lin" valueType="num">
                                      <p:cBhvr additive="base">
                                        <p:cTn id="22" dur="1000"/>
                                        <p:tgtEl>
                                          <p:spTgt spid="616542">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16542">
                                            <p:txEl>
                                              <p:pRg st="6" end="6"/>
                                            </p:txEl>
                                          </p:spTgt>
                                        </p:tgtEl>
                                        <p:attrNameLst>
                                          <p:attrName>style.visibility</p:attrName>
                                        </p:attrNameLst>
                                      </p:cBhvr>
                                      <p:to>
                                        <p:strVal val="visible"/>
                                      </p:to>
                                    </p:set>
                                    <p:anim calcmode="lin" valueType="num">
                                      <p:cBhvr additive="base">
                                        <p:cTn id="27" dur="1000"/>
                                        <p:tgtEl>
                                          <p:spTgt spid="616542">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616542">
                                            <p:txEl>
                                              <p:pRg st="8" end="8"/>
                                            </p:txEl>
                                          </p:spTgt>
                                        </p:tgtEl>
                                        <p:attrNameLst>
                                          <p:attrName>style.visibility</p:attrName>
                                        </p:attrNameLst>
                                      </p:cBhvr>
                                      <p:to>
                                        <p:strVal val="visible"/>
                                      </p:to>
                                    </p:set>
                                    <p:anim calcmode="lin" valueType="num">
                                      <p:cBhvr additive="base">
                                        <p:cTn id="32" dur="1000"/>
                                        <p:tgtEl>
                                          <p:spTgt spid="616542">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16542">
                                            <p:txEl>
                                              <p:pRg st="9" end="9"/>
                                            </p:txEl>
                                          </p:spTgt>
                                        </p:tgtEl>
                                        <p:attrNameLst>
                                          <p:attrName>style.visibility</p:attrName>
                                        </p:attrNameLst>
                                      </p:cBhvr>
                                      <p:to>
                                        <p:strVal val="visible"/>
                                      </p:to>
                                    </p:set>
                                    <p:anim calcmode="lin" valueType="num">
                                      <p:cBhvr additive="base">
                                        <p:cTn id="37" dur="1000"/>
                                        <p:tgtEl>
                                          <p:spTgt spid="616542">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616542">
                                            <p:txEl>
                                              <p:pRg st="10" end="10"/>
                                            </p:txEl>
                                          </p:spTgt>
                                        </p:tgtEl>
                                        <p:attrNameLst>
                                          <p:attrName>style.visibility</p:attrName>
                                        </p:attrNameLst>
                                      </p:cBhvr>
                                      <p:to>
                                        <p:strVal val="visible"/>
                                      </p:to>
                                    </p:set>
                                    <p:anim calcmode="lin" valueType="num">
                                      <p:cBhvr additive="base">
                                        <p:cTn id="42" dur="1000"/>
                                        <p:tgtEl>
                                          <p:spTgt spid="616542">
                                            <p:txEl>
                                              <p:pRg st="10" end="1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6548"/>
        <p:cNvGrpSpPr/>
        <p:nvPr/>
      </p:nvGrpSpPr>
      <p:grpSpPr>
        <a:xfrm>
          <a:off x="0" y="0"/>
          <a:ext cx="0" cy="0"/>
          <a:chOff x="0" y="0"/>
          <a:chExt cx="0" cy="0"/>
        </a:xfrm>
      </p:grpSpPr>
      <p:sp>
        <p:nvSpPr>
          <p:cNvPr id="616549" name="Google Shape;616549;p18"/>
          <p:cNvSpPr txBox="1">
            <a:spLocks noGrp="1"/>
          </p:cNvSpPr>
          <p:nvPr>
            <p:ph type="title"/>
          </p:nvPr>
        </p:nvSpPr>
        <p:spPr>
          <a:xfrm>
            <a:off x="1872615" y="12103"/>
            <a:ext cx="8412600" cy="6588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fontScale="90000"/>
          </a:bodyPr>
          <a:lstStyle/>
          <a:p>
            <a:pPr algn="ctr">
              <a:buClr>
                <a:srgbClr val="000000"/>
              </a:buClr>
              <a:buSzPts val="4000"/>
              <a:buNone/>
            </a:pPr>
            <a:r>
              <a:rPr lang="en-US" sz="4000" b="1" i="1">
                <a:solidFill>
                  <a:srgbClr val="000000"/>
                </a:solidFill>
                <a:effectLst>
                  <a:outerShdw blurRad="38100" dist="38100" dir="2700000" rotWithShape="0">
                    <a:srgbClr val="C0C0C0"/>
                  </a:outerShdw>
                </a:effectLst>
                <a:latin typeface="Trebuchet MS"/>
                <a:ea typeface="Trebuchet MS"/>
                <a:cs typeface="Trebuchet MS"/>
                <a:sym typeface="Trebuchet MS"/>
              </a:rPr>
              <a:t>A NOVICES TAKES ON NEW GRANTS:</a:t>
            </a:r>
            <a:endParaRPr/>
          </a:p>
        </p:txBody>
      </p:sp>
      <p:sp>
        <p:nvSpPr>
          <p:cNvPr id="616550" name="Google Shape;616550;p18"/>
          <p:cNvSpPr/>
          <p:nvPr/>
        </p:nvSpPr>
        <p:spPr>
          <a:xfrm>
            <a:off x="2033665" y="1037766"/>
            <a:ext cx="8251550" cy="5509200"/>
          </a:xfrm>
          <a:prstGeom prst="rect">
            <a:avLst/>
          </a:prstGeom>
          <a:solidFill>
            <a:srgbClr val="FFFFFF"/>
          </a:solidFill>
          <a:ln w="25400" cap="flat" cmpd="sng">
            <a:solidFill>
              <a:srgbClr val="4E67C8"/>
            </a:solidFill>
            <a:prstDash val="solid"/>
            <a:round/>
            <a:headEnd type="none" w="sm" len="sm"/>
            <a:tailEnd type="none" w="sm" len="sm"/>
          </a:ln>
          <a:effectLst>
            <a:outerShdw blurRad="38100" dist="22984" dir="5400000" rotWithShape="0">
              <a:srgbClr val="000000">
                <a:alpha val="44710"/>
              </a:srgbClr>
            </a:outerShdw>
          </a:effectLst>
        </p:spPr>
        <p:txBody>
          <a:bodyPr spcFirstLastPara="1" wrap="square" lIns="0" tIns="0" rIns="0" bIns="0" anchor="t" anchorCtr="0">
            <a:spAutoFit/>
          </a:bodyPr>
          <a:lstStyle/>
          <a:p>
            <a:pPr marL="509588" indent="-284163">
              <a:buClr>
                <a:srgbClr val="111423"/>
              </a:buClr>
              <a:buSzPts val="2400"/>
              <a:buFont typeface="Arial" panose="020B0604020202020204" pitchFamily="34" charset="0"/>
              <a:buChar char="•"/>
            </a:pPr>
            <a:r>
              <a:rPr lang="en-US" sz="2400" b="1" dirty="0">
                <a:solidFill>
                  <a:srgbClr val="111423"/>
                </a:solidFill>
                <a:latin typeface="Calibri"/>
                <a:ea typeface="Calibri"/>
                <a:cs typeface="Calibri"/>
                <a:sym typeface="Calibri"/>
              </a:rPr>
              <a:t>Global grants is a process whereby Rotary clubs as well as partners of Rotary join forces to support one of the six</a:t>
            </a:r>
          </a:p>
          <a:p>
            <a:pPr marL="225425">
              <a:buClr>
                <a:srgbClr val="111423"/>
              </a:buClr>
              <a:buSzPts val="2400"/>
            </a:pPr>
            <a:r>
              <a:rPr lang="en-US" sz="2400" b="1" dirty="0">
                <a:solidFill>
                  <a:srgbClr val="111423"/>
                </a:solidFill>
                <a:latin typeface="Calibri"/>
                <a:ea typeface="Calibri"/>
                <a:cs typeface="Calibri"/>
                <a:sym typeface="Calibri"/>
              </a:rPr>
              <a:t>    areas of focus</a:t>
            </a:r>
            <a:endParaRPr dirty="0"/>
          </a:p>
          <a:p>
            <a:pPr marL="509588" indent="-284163">
              <a:buClr>
                <a:srgbClr val="111423"/>
              </a:buClr>
              <a:buSzPts val="1800"/>
              <a:buFont typeface="Arial" panose="020B0604020202020204" pitchFamily="34" charset="0"/>
              <a:buChar char="•"/>
            </a:pPr>
            <a:endParaRPr dirty="0">
              <a:latin typeface="Helvetica Neue"/>
              <a:ea typeface="Helvetica Neue"/>
              <a:cs typeface="Helvetica Neue"/>
              <a:sym typeface="Helvetica Neue"/>
            </a:endParaRPr>
          </a:p>
          <a:p>
            <a:pPr marL="509588" indent="-284163">
              <a:buClr>
                <a:srgbClr val="111423"/>
              </a:buClr>
              <a:buSzPts val="2400"/>
              <a:buFont typeface="Arial" panose="020B0604020202020204" pitchFamily="34" charset="0"/>
              <a:buChar char="•"/>
            </a:pPr>
            <a:r>
              <a:rPr lang="en-US" sz="2400" b="1" dirty="0">
                <a:solidFill>
                  <a:srgbClr val="111423"/>
                </a:solidFill>
                <a:latin typeface="Calibri"/>
                <a:ea typeface="Calibri"/>
                <a:cs typeface="Calibri"/>
                <a:sym typeface="Calibri"/>
              </a:rPr>
              <a:t>These reflect critical humanitarian needs. </a:t>
            </a:r>
            <a:endParaRPr dirty="0"/>
          </a:p>
          <a:p>
            <a:pPr marL="509588" indent="-284163">
              <a:buClr>
                <a:srgbClr val="111423"/>
              </a:buClr>
              <a:buSzPts val="1800"/>
              <a:buFont typeface="Arial" panose="020B0604020202020204" pitchFamily="34" charset="0"/>
              <a:buChar char="•"/>
            </a:pPr>
            <a:endParaRPr dirty="0">
              <a:latin typeface="Helvetica Neue"/>
              <a:ea typeface="Helvetica Neue"/>
              <a:cs typeface="Helvetica Neue"/>
              <a:sym typeface="Helvetica Neue"/>
            </a:endParaRPr>
          </a:p>
          <a:p>
            <a:pPr marL="509588" indent="-284163">
              <a:buClr>
                <a:srgbClr val="111423"/>
              </a:buClr>
              <a:buSzPts val="2400"/>
              <a:buFont typeface="Arial" panose="020B0604020202020204" pitchFamily="34" charset="0"/>
              <a:buChar char="•"/>
            </a:pPr>
            <a:r>
              <a:rPr lang="en-US" sz="2400" b="1" dirty="0">
                <a:solidFill>
                  <a:srgbClr val="111423"/>
                </a:solidFill>
                <a:latin typeface="Calibri"/>
                <a:ea typeface="Calibri"/>
                <a:cs typeface="Calibri"/>
                <a:sym typeface="Calibri"/>
              </a:rPr>
              <a:t>Research  is done and a project  is identified.</a:t>
            </a:r>
            <a:endParaRPr dirty="0"/>
          </a:p>
          <a:p>
            <a:pPr marL="509588" indent="-284163">
              <a:buClr>
                <a:srgbClr val="111423"/>
              </a:buClr>
              <a:buSzPts val="1800"/>
              <a:buFont typeface="Arial" panose="020B0604020202020204" pitchFamily="34" charset="0"/>
              <a:buChar char="•"/>
            </a:pPr>
            <a:endParaRPr dirty="0">
              <a:latin typeface="Helvetica Neue"/>
              <a:ea typeface="Helvetica Neue"/>
              <a:cs typeface="Helvetica Neue"/>
              <a:sym typeface="Helvetica Neue"/>
            </a:endParaRPr>
          </a:p>
          <a:p>
            <a:pPr marL="509588" indent="-284163">
              <a:buClr>
                <a:srgbClr val="111423"/>
              </a:buClr>
              <a:buSzPts val="2400"/>
              <a:buFont typeface="Arial" panose="020B0604020202020204" pitchFamily="34" charset="0"/>
              <a:buChar char="•"/>
            </a:pPr>
            <a:r>
              <a:rPr lang="en-US" sz="2400" b="1" dirty="0">
                <a:solidFill>
                  <a:srgbClr val="111423"/>
                </a:solidFill>
                <a:latin typeface="Calibri"/>
                <a:ea typeface="Calibri"/>
                <a:cs typeface="Calibri"/>
                <a:sym typeface="Calibri"/>
              </a:rPr>
              <a:t>Clubs work hand in hand adhering to all legal, training and monetary requirements. </a:t>
            </a:r>
            <a:endParaRPr dirty="0"/>
          </a:p>
          <a:p>
            <a:pPr marL="509588" indent="-284163">
              <a:buClr>
                <a:srgbClr val="111423"/>
              </a:buClr>
              <a:buSzPts val="1800"/>
              <a:buFont typeface="Arial" panose="020B0604020202020204" pitchFamily="34" charset="0"/>
              <a:buChar char="•"/>
            </a:pPr>
            <a:endParaRPr dirty="0">
              <a:latin typeface="Helvetica Neue"/>
              <a:ea typeface="Helvetica Neue"/>
              <a:cs typeface="Helvetica Neue"/>
              <a:sym typeface="Helvetica Neue"/>
            </a:endParaRPr>
          </a:p>
          <a:p>
            <a:pPr marL="509588" indent="-284163">
              <a:buClr>
                <a:srgbClr val="111423"/>
              </a:buClr>
              <a:buSzPts val="2400"/>
              <a:buFont typeface="Arial" panose="020B0604020202020204" pitchFamily="34" charset="0"/>
              <a:buChar char="•"/>
            </a:pPr>
            <a:r>
              <a:rPr lang="en-US" sz="2400" b="1" dirty="0">
                <a:solidFill>
                  <a:srgbClr val="111423"/>
                </a:solidFill>
                <a:latin typeface="Calibri"/>
                <a:ea typeface="Calibri"/>
                <a:cs typeface="Calibri"/>
                <a:sym typeface="Calibri"/>
              </a:rPr>
              <a:t> It is important to work with, educate and include the community members in the process. </a:t>
            </a:r>
            <a:endParaRPr dirty="0"/>
          </a:p>
          <a:p>
            <a:pPr marL="509588" indent="-284163">
              <a:buClr>
                <a:srgbClr val="111423"/>
              </a:buClr>
              <a:buSzPts val="1800"/>
              <a:buFont typeface="Arial" panose="020B0604020202020204" pitchFamily="34" charset="0"/>
              <a:buChar char="•"/>
            </a:pPr>
            <a:endParaRPr dirty="0">
              <a:latin typeface="Helvetica Neue"/>
              <a:ea typeface="Helvetica Neue"/>
              <a:cs typeface="Helvetica Neue"/>
              <a:sym typeface="Helvetica Neue"/>
            </a:endParaRPr>
          </a:p>
          <a:p>
            <a:pPr marL="509588" indent="-284163">
              <a:buClr>
                <a:srgbClr val="111423"/>
              </a:buClr>
              <a:buSzPts val="2400"/>
              <a:buFont typeface="Arial" panose="020B0604020202020204" pitchFamily="34" charset="0"/>
              <a:buChar char="•"/>
            </a:pPr>
            <a:r>
              <a:rPr lang="en-US" sz="2400" b="1" dirty="0">
                <a:solidFill>
                  <a:srgbClr val="111423"/>
                </a:solidFill>
                <a:latin typeface="Calibri"/>
                <a:ea typeface="Calibri"/>
                <a:cs typeface="Calibri"/>
                <a:sym typeface="Calibri"/>
              </a:rPr>
              <a:t>This will ensure that the community is given the correct</a:t>
            </a:r>
          </a:p>
          <a:p>
            <a:pPr marL="225425">
              <a:buClr>
                <a:srgbClr val="111423"/>
              </a:buClr>
              <a:buSzPts val="2400"/>
            </a:pPr>
            <a:r>
              <a:rPr lang="en-US" sz="2400" b="1" dirty="0">
                <a:solidFill>
                  <a:srgbClr val="111423"/>
                </a:solidFill>
                <a:latin typeface="Calibri"/>
                <a:ea typeface="Calibri"/>
                <a:cs typeface="Calibri"/>
                <a:sym typeface="Calibri"/>
              </a:rPr>
              <a:t>     skills to maintain the project</a:t>
            </a:r>
            <a:r>
              <a:rPr lang="en-US" sz="2800" b="1" dirty="0">
                <a:solidFill>
                  <a:srgbClr val="111423"/>
                </a:solidFill>
                <a:latin typeface="Calibri"/>
                <a:ea typeface="Calibri"/>
                <a:cs typeface="Calibri"/>
                <a:sym typeface="Calibri"/>
              </a:rPr>
              <a:t>.                                </a:t>
            </a:r>
            <a:endParaRPr sz="2800"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319218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50"/>
                                        </p:tgtEl>
                                        <p:attrNameLst>
                                          <p:attrName>style.visibility</p:attrName>
                                        </p:attrNameLst>
                                      </p:cBhvr>
                                      <p:to>
                                        <p:strVal val="visible"/>
                                      </p:to>
                                    </p:set>
                                    <p:anim calcmode="lin" valueType="num">
                                      <p:cBhvr additive="base">
                                        <p:cTn id="7" dur="1000"/>
                                        <p:tgtEl>
                                          <p:spTgt spid="61655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6554"/>
        <p:cNvGrpSpPr/>
        <p:nvPr/>
      </p:nvGrpSpPr>
      <p:grpSpPr>
        <a:xfrm>
          <a:off x="0" y="0"/>
          <a:ext cx="0" cy="0"/>
          <a:chOff x="0" y="0"/>
          <a:chExt cx="0" cy="0"/>
        </a:xfrm>
      </p:grpSpPr>
      <p:sp>
        <p:nvSpPr>
          <p:cNvPr id="616555" name="Google Shape;616555;p19"/>
          <p:cNvSpPr txBox="1">
            <a:spLocks noGrp="1"/>
          </p:cNvSpPr>
          <p:nvPr>
            <p:ph type="title"/>
          </p:nvPr>
        </p:nvSpPr>
        <p:spPr>
          <a:xfrm>
            <a:off x="1769820" y="12104"/>
            <a:ext cx="8761200" cy="752395"/>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111423"/>
              </a:buClr>
              <a:buSzPts val="4000"/>
              <a:buNone/>
            </a:pPr>
            <a:r>
              <a:rPr lang="en-US" sz="4000" b="1" i="1" dirty="0">
                <a:solidFill>
                  <a:srgbClr val="111423"/>
                </a:solidFill>
                <a:effectLst>
                  <a:outerShdw blurRad="38100" dist="38100" dir="2700000" rotWithShape="0">
                    <a:srgbClr val="C0C0C0"/>
                  </a:outerShdw>
                </a:effectLst>
                <a:latin typeface="Trebuchet MS"/>
                <a:ea typeface="Trebuchet MS"/>
                <a:cs typeface="Trebuchet MS"/>
                <a:sym typeface="Trebuchet MS"/>
              </a:rPr>
              <a:t>THE ROTARY FOUNDATION</a:t>
            </a:r>
            <a:endParaRPr dirty="0"/>
          </a:p>
        </p:txBody>
      </p:sp>
      <p:sp>
        <p:nvSpPr>
          <p:cNvPr id="616556" name="Google Shape;616556;p19"/>
          <p:cNvSpPr/>
          <p:nvPr/>
        </p:nvSpPr>
        <p:spPr>
          <a:xfrm>
            <a:off x="1855770" y="1657870"/>
            <a:ext cx="8703900" cy="4832092"/>
          </a:xfrm>
          <a:prstGeom prst="rect">
            <a:avLst/>
          </a:prstGeom>
          <a:solidFill>
            <a:srgbClr val="FFFFFF"/>
          </a:solidFill>
          <a:ln w="25400" cap="flat" cmpd="sng">
            <a:solidFill>
              <a:srgbClr val="4E67C8"/>
            </a:solidFill>
            <a:prstDash val="solid"/>
            <a:round/>
            <a:headEnd type="none" w="sm" len="sm"/>
            <a:tailEnd type="none" w="sm" len="sm"/>
          </a:ln>
          <a:effectLst>
            <a:outerShdw blurRad="38100" dist="22984" dir="5400000" rotWithShape="0">
              <a:srgbClr val="000000">
                <a:alpha val="44710"/>
              </a:srgbClr>
            </a:outerShdw>
          </a:effectLst>
        </p:spPr>
        <p:txBody>
          <a:bodyPr spcFirstLastPara="1" wrap="square" lIns="0" tIns="0" rIns="0" bIns="0" anchor="t" anchorCtr="0">
            <a:spAutoFit/>
          </a:bodyPr>
          <a:lstStyle/>
          <a:p>
            <a:pPr marL="391025" indent="-391025">
              <a:buSzPts val="1800"/>
              <a:buFont typeface="Helvetica Neue"/>
              <a:buChar char="•"/>
            </a:pPr>
            <a:endParaRPr lang="en-ZA" dirty="0">
              <a:latin typeface="Helvetica Neue"/>
              <a:ea typeface="Helvetica Neue"/>
              <a:cs typeface="Helvetica Neue"/>
              <a:sym typeface="Helvetica Neue"/>
            </a:endParaRPr>
          </a:p>
          <a:p>
            <a:pPr marL="391025" indent="-391025">
              <a:buSzPts val="1800"/>
              <a:buFont typeface="Helvetica Neue"/>
              <a:buChar char="•"/>
            </a:pPr>
            <a:endParaRPr dirty="0">
              <a:latin typeface="Helvetica Neue"/>
              <a:ea typeface="Helvetica Neue"/>
              <a:cs typeface="Helvetica Neue"/>
              <a:sym typeface="Helvetica Neue"/>
            </a:endParaRPr>
          </a:p>
          <a:p>
            <a:pPr marL="682625" indent="-457200">
              <a:buSzPts val="3200"/>
              <a:buFont typeface="Arial" panose="020B0604020202020204" pitchFamily="34" charset="0"/>
              <a:buChar char="•"/>
            </a:pPr>
            <a:r>
              <a:rPr lang="en-ZA" sz="3200" dirty="0">
                <a:latin typeface="Helvetica Neue"/>
                <a:ea typeface="Helvetica Neue"/>
                <a:cs typeface="Helvetica Neue"/>
                <a:sym typeface="Helvetica Neue"/>
              </a:rPr>
              <a:t>The best bank ever…….!</a:t>
            </a:r>
            <a:endParaRPr dirty="0">
              <a:latin typeface="Helvetica Neue"/>
              <a:ea typeface="Helvetica Neue"/>
              <a:cs typeface="Helvetica Neue"/>
              <a:sym typeface="Helvetica Neue"/>
            </a:endParaRPr>
          </a:p>
          <a:p>
            <a:pPr marL="682625" indent="-457200">
              <a:buSzPts val="3200"/>
              <a:buFont typeface="Arial" panose="020B0604020202020204" pitchFamily="34" charset="0"/>
              <a:buChar char="•"/>
            </a:pPr>
            <a:r>
              <a:rPr lang="en-ZA" sz="3200">
                <a:latin typeface="Helvetica Neue"/>
                <a:ea typeface="Helvetica Neue"/>
                <a:cs typeface="Helvetica Neue"/>
                <a:sym typeface="Helvetica Neue"/>
              </a:rPr>
              <a:t>Program of Scale</a:t>
            </a:r>
            <a:endParaRPr lang="en-ZA" sz="3200" dirty="0">
              <a:latin typeface="Helvetica Neue"/>
              <a:ea typeface="Helvetica Neue"/>
              <a:cs typeface="Helvetica Neue"/>
              <a:sym typeface="Helvetica Neue"/>
            </a:endParaRPr>
          </a:p>
          <a:p>
            <a:pPr marL="225425">
              <a:buSzPts val="3200"/>
            </a:pPr>
            <a:endParaRPr lang="en-ZA" sz="3200" dirty="0">
              <a:latin typeface="Helvetica Neue"/>
              <a:ea typeface="Helvetica Neue"/>
              <a:cs typeface="Helvetica Neue"/>
              <a:sym typeface="Helvetica Neue"/>
            </a:endParaRPr>
          </a:p>
          <a:p>
            <a:pPr marL="225425">
              <a:buSzPts val="3200"/>
            </a:pPr>
            <a:r>
              <a:rPr lang="en-US" sz="2800" b="1" dirty="0">
                <a:solidFill>
                  <a:srgbClr val="002060"/>
                </a:solidFill>
              </a:rPr>
              <a:t>Email:  dist9350@iafrica.com</a:t>
            </a:r>
          </a:p>
          <a:p>
            <a:pPr marL="225425">
              <a:buSzPts val="3200"/>
            </a:pPr>
            <a:endParaRPr lang="en-US" sz="2800" b="1" dirty="0">
              <a:solidFill>
                <a:srgbClr val="002060"/>
              </a:solidFill>
            </a:endParaRPr>
          </a:p>
          <a:p>
            <a:pPr marL="225425">
              <a:buSzPts val="3200"/>
            </a:pPr>
            <a:endParaRPr dirty="0">
              <a:latin typeface="Helvetica Neue"/>
              <a:ea typeface="Helvetica Neue"/>
              <a:cs typeface="Helvetica Neue"/>
              <a:sym typeface="Helvetica Neue"/>
            </a:endParaRPr>
          </a:p>
          <a:p>
            <a:pPr indent="225425">
              <a:buSzPts val="3200"/>
            </a:pPr>
            <a:endParaRPr lang="en-ZA" dirty="0">
              <a:latin typeface="Helvetica Neue"/>
              <a:ea typeface="Helvetica Neue"/>
              <a:cs typeface="Helvetica Neue"/>
              <a:sym typeface="Helvetica Neue"/>
            </a:endParaRPr>
          </a:p>
          <a:p>
            <a:pPr indent="225425">
              <a:buSzPts val="3200"/>
            </a:pPr>
            <a:endParaRPr lang="en-ZA" dirty="0">
              <a:latin typeface="Helvetica Neue"/>
              <a:ea typeface="Helvetica Neue"/>
              <a:cs typeface="Helvetica Neue"/>
              <a:sym typeface="Helvetica Neue"/>
            </a:endParaRPr>
          </a:p>
          <a:p>
            <a:pPr indent="225425">
              <a:buSzPts val="3200"/>
            </a:pPr>
            <a:endParaRPr lang="en-ZA" dirty="0">
              <a:latin typeface="Helvetica Neue"/>
              <a:ea typeface="Helvetica Neue"/>
              <a:cs typeface="Helvetica Neue"/>
              <a:sym typeface="Helvetica Neue"/>
            </a:endParaRPr>
          </a:p>
          <a:p>
            <a:pPr indent="225425">
              <a:buSzPts val="3200"/>
            </a:pPr>
            <a:endParaRPr lang="en-ZA" dirty="0">
              <a:latin typeface="Helvetica Neue"/>
              <a:ea typeface="Helvetica Neue"/>
              <a:cs typeface="Helvetica Neue"/>
              <a:sym typeface="Helvetica Neue"/>
            </a:endParaRPr>
          </a:p>
          <a:p>
            <a:pPr indent="225425">
              <a:buSzPts val="3200"/>
            </a:pPr>
            <a:endParaRPr lang="en-ZA" dirty="0">
              <a:latin typeface="Helvetica Neue"/>
              <a:ea typeface="Helvetica Neue"/>
              <a:cs typeface="Helvetica Neue"/>
              <a:sym typeface="Helvetica Neue"/>
            </a:endParaRPr>
          </a:p>
          <a:p>
            <a:pPr indent="225425">
              <a:buSzPts val="3200"/>
            </a:pPr>
            <a:endParaRPr dirty="0">
              <a:latin typeface="Helvetica Neue"/>
              <a:ea typeface="Helvetica Neue"/>
              <a:cs typeface="Helvetica Neue"/>
              <a:sym typeface="Helvetica Neue"/>
            </a:endParaRPr>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279280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56"/>
                                        </p:tgtEl>
                                        <p:attrNameLst>
                                          <p:attrName>style.visibility</p:attrName>
                                        </p:attrNameLst>
                                      </p:cBhvr>
                                      <p:to>
                                        <p:strVal val="visible"/>
                                      </p:to>
                                    </p:set>
                                    <p:anim calcmode="lin" valueType="num">
                                      <p:cBhvr additive="base">
                                        <p:cTn id="7" dur="1000"/>
                                        <p:tgtEl>
                                          <p:spTgt spid="61655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6554"/>
        <p:cNvGrpSpPr/>
        <p:nvPr/>
      </p:nvGrpSpPr>
      <p:grpSpPr>
        <a:xfrm>
          <a:off x="0" y="0"/>
          <a:ext cx="0" cy="0"/>
          <a:chOff x="0" y="0"/>
          <a:chExt cx="0" cy="0"/>
        </a:xfrm>
      </p:grpSpPr>
      <p:sp>
        <p:nvSpPr>
          <p:cNvPr id="616555" name="Google Shape;616555;p19"/>
          <p:cNvSpPr txBox="1">
            <a:spLocks noGrp="1"/>
          </p:cNvSpPr>
          <p:nvPr>
            <p:ph type="title"/>
          </p:nvPr>
        </p:nvSpPr>
        <p:spPr>
          <a:xfrm>
            <a:off x="1769820" y="12104"/>
            <a:ext cx="8761200" cy="752395"/>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111423"/>
              </a:buClr>
              <a:buSzPts val="4000"/>
              <a:buNone/>
            </a:pPr>
            <a:r>
              <a:rPr lang="en-US" sz="4000" b="1" i="1" dirty="0">
                <a:solidFill>
                  <a:srgbClr val="111423"/>
                </a:solidFill>
                <a:effectLst>
                  <a:outerShdw blurRad="38100" dist="38100" dir="2700000" rotWithShape="0">
                    <a:srgbClr val="C0C0C0"/>
                  </a:outerShdw>
                </a:effectLst>
                <a:latin typeface="Trebuchet MS"/>
                <a:ea typeface="Trebuchet MS"/>
                <a:cs typeface="Trebuchet MS"/>
                <a:sym typeface="Trebuchet MS"/>
              </a:rPr>
              <a:t>Global Grants – T &amp; C’s:</a:t>
            </a:r>
            <a:endParaRPr dirty="0"/>
          </a:p>
        </p:txBody>
      </p:sp>
      <p:sp>
        <p:nvSpPr>
          <p:cNvPr id="616556" name="Google Shape;616556;p19"/>
          <p:cNvSpPr/>
          <p:nvPr/>
        </p:nvSpPr>
        <p:spPr>
          <a:xfrm>
            <a:off x="1798470" y="1103233"/>
            <a:ext cx="8703900" cy="5047536"/>
          </a:xfrm>
          <a:prstGeom prst="rect">
            <a:avLst/>
          </a:prstGeom>
          <a:solidFill>
            <a:srgbClr val="FFFFFF"/>
          </a:solidFill>
          <a:ln w="25400" cap="flat" cmpd="sng">
            <a:solidFill>
              <a:srgbClr val="4E67C8"/>
            </a:solidFill>
            <a:prstDash val="solid"/>
            <a:round/>
            <a:headEnd type="none" w="sm" len="sm"/>
            <a:tailEnd type="none" w="sm" len="sm"/>
          </a:ln>
          <a:effectLst>
            <a:outerShdw blurRad="38100" dist="22984" dir="5400000" rotWithShape="0">
              <a:srgbClr val="000000">
                <a:alpha val="44710"/>
              </a:srgbClr>
            </a:outerShdw>
          </a:effectLst>
        </p:spPr>
        <p:txBody>
          <a:bodyPr spcFirstLastPara="1" wrap="square" lIns="0" tIns="0" rIns="0" bIns="0" anchor="t" anchorCtr="0">
            <a:spAutoFit/>
          </a:bodyPr>
          <a:lstStyle/>
          <a:p>
            <a:pPr marL="391025" indent="-391025">
              <a:buSzPts val="1800"/>
              <a:buFont typeface="Helvetica Neue"/>
              <a:buChar char="•"/>
            </a:pPr>
            <a:endParaRPr dirty="0">
              <a:latin typeface="Helvetica Neue"/>
              <a:ea typeface="Helvetica Neue"/>
              <a:cs typeface="Helvetica Neue"/>
              <a:sym typeface="Helvetica Neue"/>
            </a:endParaRPr>
          </a:p>
          <a:p>
            <a:pPr marL="682625" indent="-457200">
              <a:buSzPts val="3200"/>
              <a:buFont typeface="Arial" panose="020B0604020202020204" pitchFamily="34" charset="0"/>
              <a:buChar char="•"/>
            </a:pPr>
            <a:r>
              <a:rPr lang="en-US" sz="3200" dirty="0">
                <a:latin typeface="Helvetica Neue"/>
                <a:ea typeface="Helvetica Neue"/>
                <a:cs typeface="Helvetica Neue"/>
                <a:sym typeface="Helvetica Neue"/>
              </a:rPr>
              <a:t>No BEE Ratings required.</a:t>
            </a:r>
            <a:endParaRPr dirty="0">
              <a:latin typeface="Helvetica Neue"/>
              <a:ea typeface="Helvetica Neue"/>
              <a:cs typeface="Helvetica Neue"/>
              <a:sym typeface="Helvetica Neue"/>
            </a:endParaRPr>
          </a:p>
          <a:p>
            <a:pPr marL="682625" indent="-457200">
              <a:buSzPts val="3200"/>
              <a:buFont typeface="Arial" panose="020B0604020202020204" pitchFamily="34" charset="0"/>
              <a:buChar char="•"/>
            </a:pPr>
            <a:r>
              <a:rPr lang="en-US" sz="3200" dirty="0">
                <a:latin typeface="Helvetica Neue"/>
                <a:ea typeface="Helvetica Neue"/>
                <a:cs typeface="Helvetica Neue"/>
                <a:sym typeface="Helvetica Neue"/>
              </a:rPr>
              <a:t>No credit ratings assessed.</a:t>
            </a:r>
            <a:endParaRPr dirty="0">
              <a:latin typeface="Helvetica Neue"/>
              <a:ea typeface="Helvetica Neue"/>
              <a:cs typeface="Helvetica Neue"/>
              <a:sym typeface="Helvetica Neue"/>
            </a:endParaRPr>
          </a:p>
          <a:p>
            <a:pPr marL="682625" indent="-457200">
              <a:buSzPts val="3200"/>
              <a:buFont typeface="Arial" panose="020B0604020202020204" pitchFamily="34" charset="0"/>
              <a:buChar char="•"/>
            </a:pPr>
            <a:r>
              <a:rPr lang="en-US" sz="3200" dirty="0">
                <a:latin typeface="Helvetica Neue"/>
                <a:ea typeface="Helvetica Neue"/>
                <a:cs typeface="Helvetica Neue"/>
                <a:sym typeface="Helvetica Neue"/>
              </a:rPr>
              <a:t>Expand your Rand, apply for Global Grants.</a:t>
            </a:r>
            <a:endParaRPr dirty="0">
              <a:latin typeface="Helvetica Neue"/>
              <a:ea typeface="Helvetica Neue"/>
              <a:cs typeface="Helvetica Neue"/>
              <a:sym typeface="Helvetica Neue"/>
            </a:endParaRPr>
          </a:p>
          <a:p>
            <a:pPr marL="391025" indent="-391025">
              <a:buSzPts val="1800"/>
              <a:buFont typeface="Helvetica Neue"/>
              <a:buChar char="•"/>
            </a:pPr>
            <a:endParaRPr dirty="0">
              <a:latin typeface="Helvetica Neue"/>
              <a:ea typeface="Helvetica Neue"/>
              <a:cs typeface="Helvetica Neue"/>
              <a:sym typeface="Helvetica Neue"/>
            </a:endParaRPr>
          </a:p>
          <a:p>
            <a:pPr indent="165100">
              <a:buClr>
                <a:srgbClr val="FF6600"/>
              </a:buClr>
              <a:buSzPts val="3200"/>
            </a:pPr>
            <a:r>
              <a:rPr lang="en-US" sz="3200" b="1" dirty="0">
                <a:solidFill>
                  <a:srgbClr val="FF6600"/>
                </a:solidFill>
                <a:latin typeface="Helvetica Neue"/>
                <a:ea typeface="Helvetica Neue"/>
                <a:cs typeface="Helvetica Neue"/>
                <a:sym typeface="Helvetica Neue"/>
              </a:rPr>
              <a:t>MANDATORY:</a:t>
            </a:r>
            <a:endParaRPr b="1" dirty="0">
              <a:latin typeface="Helvetica Neue"/>
              <a:ea typeface="Helvetica Neue"/>
              <a:cs typeface="Helvetica Neue"/>
              <a:sym typeface="Helvetica Neue"/>
            </a:endParaRPr>
          </a:p>
          <a:p>
            <a:pPr>
              <a:buSzPts val="1800"/>
            </a:pPr>
            <a:endParaRPr dirty="0">
              <a:latin typeface="Helvetica Neue"/>
              <a:ea typeface="Helvetica Neue"/>
              <a:cs typeface="Helvetica Neue"/>
              <a:sym typeface="Helvetica Neue"/>
            </a:endParaRPr>
          </a:p>
          <a:p>
            <a:pPr marL="630238" indent="-404813">
              <a:buSzPts val="3200"/>
              <a:buFont typeface="Arial" panose="020B0604020202020204" pitchFamily="34" charset="0"/>
              <a:buChar char="•"/>
            </a:pPr>
            <a:r>
              <a:rPr lang="en-US" sz="3200" dirty="0">
                <a:latin typeface="Helvetica Neue"/>
                <a:ea typeface="Helvetica Neue"/>
                <a:cs typeface="Helvetica Neue"/>
                <a:sym typeface="Helvetica Neue"/>
              </a:rPr>
              <a:t>Rotary Ethics.</a:t>
            </a:r>
            <a:endParaRPr dirty="0">
              <a:latin typeface="Helvetica Neue"/>
              <a:ea typeface="Helvetica Neue"/>
              <a:cs typeface="Helvetica Neue"/>
              <a:sym typeface="Helvetica Neue"/>
            </a:endParaRPr>
          </a:p>
          <a:p>
            <a:pPr marL="630238" indent="-404813">
              <a:buSzPts val="3200"/>
              <a:buFont typeface="Arial" panose="020B0604020202020204" pitchFamily="34" charset="0"/>
              <a:buChar char="•"/>
            </a:pPr>
            <a:r>
              <a:rPr lang="en-US" sz="3200" dirty="0">
                <a:latin typeface="Helvetica Neue"/>
                <a:ea typeface="Helvetica Neue"/>
                <a:cs typeface="Helvetica Neue"/>
                <a:sym typeface="Helvetica Neue"/>
              </a:rPr>
              <a:t>Due diligence.</a:t>
            </a:r>
            <a:endParaRPr dirty="0">
              <a:latin typeface="Helvetica Neue"/>
              <a:ea typeface="Helvetica Neue"/>
              <a:cs typeface="Helvetica Neue"/>
              <a:sym typeface="Helvetica Neue"/>
            </a:endParaRPr>
          </a:p>
          <a:p>
            <a:pPr marL="630238" indent="-404813">
              <a:buSzPts val="3200"/>
              <a:buFont typeface="Arial" panose="020B0604020202020204" pitchFamily="34" charset="0"/>
              <a:buChar char="•"/>
            </a:pPr>
            <a:r>
              <a:rPr lang="en-US" sz="3200" dirty="0">
                <a:latin typeface="Helvetica Neue"/>
                <a:ea typeface="Helvetica Neue"/>
                <a:cs typeface="Helvetica Neue"/>
                <a:sym typeface="Helvetica Neue"/>
              </a:rPr>
              <a:t>Partnerships.</a:t>
            </a:r>
            <a:endParaRPr dirty="0">
              <a:latin typeface="Helvetica Neue"/>
              <a:ea typeface="Helvetica Neue"/>
              <a:cs typeface="Helvetica Neue"/>
              <a:sym typeface="Helvetica Neue"/>
            </a:endParaRPr>
          </a:p>
          <a:p>
            <a:pPr marL="630238" indent="-404813">
              <a:buSzPts val="3200"/>
              <a:buFont typeface="Arial" panose="020B0604020202020204" pitchFamily="34" charset="0"/>
              <a:buChar char="•"/>
            </a:pPr>
            <a:r>
              <a:rPr lang="en-US" sz="3200" dirty="0">
                <a:latin typeface="Helvetica Neue"/>
                <a:ea typeface="Helvetica Neue"/>
                <a:cs typeface="Helvetica Neue"/>
                <a:sym typeface="Helvetica Neue"/>
              </a:rPr>
              <a:t>Attend POETS (online qualifications).</a:t>
            </a:r>
          </a:p>
          <a:p>
            <a:pPr indent="225425">
              <a:buSzPts val="3200"/>
            </a:pPr>
            <a:endParaRPr dirty="0">
              <a:latin typeface="Helvetica Neue"/>
              <a:ea typeface="Helvetica Neue"/>
              <a:cs typeface="Helvetica Neue"/>
              <a:sym typeface="Helvetica Neue"/>
            </a:endParaRPr>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42728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56"/>
                                        </p:tgtEl>
                                        <p:attrNameLst>
                                          <p:attrName>style.visibility</p:attrName>
                                        </p:attrNameLst>
                                      </p:cBhvr>
                                      <p:to>
                                        <p:strVal val="visible"/>
                                      </p:to>
                                    </p:set>
                                    <p:anim calcmode="lin" valueType="num">
                                      <p:cBhvr additive="base">
                                        <p:cTn id="7" dur="1000"/>
                                        <p:tgtEl>
                                          <p:spTgt spid="61655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6560"/>
        <p:cNvGrpSpPr/>
        <p:nvPr/>
      </p:nvGrpSpPr>
      <p:grpSpPr>
        <a:xfrm>
          <a:off x="0" y="0"/>
          <a:ext cx="0" cy="0"/>
          <a:chOff x="0" y="0"/>
          <a:chExt cx="0" cy="0"/>
        </a:xfrm>
      </p:grpSpPr>
      <p:sp>
        <p:nvSpPr>
          <p:cNvPr id="616561" name="Google Shape;616561;p20"/>
          <p:cNvSpPr txBox="1">
            <a:spLocks noGrp="1"/>
          </p:cNvSpPr>
          <p:nvPr>
            <p:ph type="title"/>
          </p:nvPr>
        </p:nvSpPr>
        <p:spPr>
          <a:xfrm>
            <a:off x="1905000" y="0"/>
            <a:ext cx="8380200" cy="8577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a:bodyPr>
          <a:lstStyle/>
          <a:p>
            <a:pPr algn="ctr">
              <a:buClr>
                <a:srgbClr val="000000"/>
              </a:buClr>
              <a:buSzPts val="5900"/>
              <a:buNone/>
            </a:pPr>
            <a:r>
              <a:rPr lang="en-US" sz="5900" b="1" i="1" dirty="0">
                <a:solidFill>
                  <a:srgbClr val="000000"/>
                </a:solidFill>
                <a:effectLst>
                  <a:outerShdw blurRad="38100" dist="38100" dir="2700000" rotWithShape="0">
                    <a:srgbClr val="C0C0C0"/>
                  </a:outerShdw>
                </a:effectLst>
                <a:latin typeface="Trebuchet MS"/>
                <a:ea typeface="Trebuchet MS"/>
                <a:cs typeface="Trebuchet MS"/>
                <a:sym typeface="Trebuchet MS"/>
              </a:rPr>
              <a:t>Global Grants T &amp; C’s</a:t>
            </a:r>
            <a:endParaRPr dirty="0"/>
          </a:p>
        </p:txBody>
      </p:sp>
      <p:sp>
        <p:nvSpPr>
          <p:cNvPr id="616562" name="Google Shape;616562;p20"/>
          <p:cNvSpPr/>
          <p:nvPr/>
        </p:nvSpPr>
        <p:spPr>
          <a:xfrm>
            <a:off x="1994041" y="1666050"/>
            <a:ext cx="8380200" cy="3816429"/>
          </a:xfrm>
          <a:prstGeom prst="rect">
            <a:avLst/>
          </a:prstGeom>
          <a:solidFill>
            <a:srgbClr val="FFFFFF"/>
          </a:solidFill>
          <a:ln w="25400" cap="flat" cmpd="sng">
            <a:solidFill>
              <a:srgbClr val="4E67C8"/>
            </a:solidFill>
            <a:prstDash val="solid"/>
            <a:round/>
            <a:headEnd type="none" w="sm" len="sm"/>
            <a:tailEnd type="none" w="sm" len="sm"/>
          </a:ln>
          <a:effectLst>
            <a:outerShdw blurRad="38100" dist="22984" dir="5400000" rotWithShape="0">
              <a:srgbClr val="000000">
                <a:alpha val="44710"/>
              </a:srgbClr>
            </a:outerShdw>
          </a:effectLst>
        </p:spPr>
        <p:txBody>
          <a:bodyPr spcFirstLastPara="1" wrap="square" lIns="0" tIns="0" rIns="0" bIns="0" anchor="t" anchorCtr="0">
            <a:spAutoFit/>
          </a:bodyPr>
          <a:lstStyle/>
          <a:p>
            <a:pPr marL="796925" indent="-571500">
              <a:buSzPts val="3600"/>
              <a:buFont typeface="Arial" panose="020B0604020202020204" pitchFamily="34" charset="0"/>
              <a:buChar char="•"/>
            </a:pPr>
            <a:r>
              <a:rPr lang="en-US" sz="3600" dirty="0">
                <a:latin typeface="Calibri"/>
                <a:ea typeface="Calibri"/>
                <a:cs typeface="Calibri"/>
                <a:sym typeface="Calibri"/>
              </a:rPr>
              <a:t>Major long term projects minimum value US</a:t>
            </a:r>
            <a:r>
              <a:rPr lang="en-US" dirty="0">
                <a:ea typeface="Calibri"/>
              </a:rPr>
              <a:t>  </a:t>
            </a:r>
            <a:r>
              <a:rPr lang="en-US" sz="3600" dirty="0">
                <a:latin typeface="Calibri"/>
                <a:ea typeface="Calibri"/>
                <a:cs typeface="Calibri"/>
                <a:sym typeface="Calibri"/>
              </a:rPr>
              <a:t>$ 30 000.</a:t>
            </a:r>
            <a:endParaRPr dirty="0"/>
          </a:p>
          <a:p>
            <a:pPr marL="511175" indent="-285750">
              <a:buSzPts val="1800"/>
              <a:buFont typeface="Arial" panose="020B0604020202020204" pitchFamily="34" charset="0"/>
              <a:buChar char="•"/>
            </a:pPr>
            <a:endParaRPr dirty="0">
              <a:latin typeface="Helvetica Neue"/>
              <a:ea typeface="Helvetica Neue"/>
              <a:cs typeface="Helvetica Neue"/>
              <a:sym typeface="Helvetica Neue"/>
            </a:endParaRPr>
          </a:p>
          <a:p>
            <a:pPr marL="796925" indent="-571500">
              <a:buSzPts val="3600"/>
              <a:buFont typeface="Arial" panose="020B0604020202020204" pitchFamily="34" charset="0"/>
              <a:buChar char="•"/>
            </a:pPr>
            <a:r>
              <a:rPr lang="en-US" sz="3600" dirty="0">
                <a:latin typeface="Calibri"/>
                <a:ea typeface="Calibri"/>
                <a:cs typeface="Calibri"/>
                <a:sym typeface="Calibri"/>
              </a:rPr>
              <a:t>Project must address an area of focus</a:t>
            </a:r>
            <a:endParaRPr dirty="0"/>
          </a:p>
          <a:p>
            <a:pPr marL="796925" indent="-571500">
              <a:buClr>
                <a:srgbClr val="111423"/>
              </a:buClr>
              <a:buSzPts val="3600"/>
              <a:buFont typeface="Arial" panose="020B0604020202020204" pitchFamily="34" charset="0"/>
              <a:buChar char="•"/>
            </a:pPr>
            <a:r>
              <a:rPr lang="en-US" sz="3600" dirty="0">
                <a:latin typeface="Calibri"/>
                <a:ea typeface="Calibri"/>
                <a:cs typeface="Calibri"/>
                <a:sym typeface="Calibri"/>
              </a:rPr>
              <a:t>Must be sustainable</a:t>
            </a:r>
            <a:r>
              <a:rPr lang="en-US" sz="3600" dirty="0">
                <a:solidFill>
                  <a:srgbClr val="111423"/>
                </a:solidFill>
                <a:latin typeface="Calibri"/>
                <a:ea typeface="Calibri"/>
                <a:cs typeface="Calibri"/>
                <a:sym typeface="Calibri"/>
              </a:rPr>
              <a:t>.</a:t>
            </a:r>
          </a:p>
          <a:p>
            <a:pPr marL="225425">
              <a:buClr>
                <a:srgbClr val="111423"/>
              </a:buClr>
              <a:buSzPts val="3600"/>
            </a:pPr>
            <a:endParaRPr lang="en-US" sz="3600" dirty="0">
              <a:solidFill>
                <a:srgbClr val="111423"/>
              </a:solidFill>
              <a:latin typeface="Calibri"/>
              <a:ea typeface="Calibri"/>
              <a:cs typeface="Calibri"/>
              <a:sym typeface="Calibri"/>
            </a:endParaRPr>
          </a:p>
          <a:p>
            <a:pPr marL="225425">
              <a:buClr>
                <a:srgbClr val="111423"/>
              </a:buClr>
              <a:buSzPts val="3600"/>
            </a:pPr>
            <a:r>
              <a:rPr lang="en-US" sz="2800" b="1" dirty="0">
                <a:solidFill>
                  <a:srgbClr val="111423"/>
                </a:solidFill>
                <a:latin typeface="Calibri"/>
                <a:ea typeface="Calibri"/>
                <a:cs typeface="Calibri"/>
                <a:sym typeface="Calibri"/>
              </a:rPr>
              <a:t>(CH)</a:t>
            </a:r>
          </a:p>
          <a:p>
            <a:pPr marL="225425">
              <a:buClr>
                <a:srgbClr val="111423"/>
              </a:buClr>
              <a:buSzPts val="3600"/>
            </a:pPr>
            <a:endParaRPr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296169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62"/>
                                        </p:tgtEl>
                                        <p:attrNameLst>
                                          <p:attrName>style.visibility</p:attrName>
                                        </p:attrNameLst>
                                      </p:cBhvr>
                                      <p:to>
                                        <p:strVal val="visible"/>
                                      </p:to>
                                    </p:set>
                                    <p:anim calcmode="lin" valueType="num">
                                      <p:cBhvr additive="base">
                                        <p:cTn id="7" dur="1000"/>
                                        <p:tgtEl>
                                          <p:spTgt spid="616562"/>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6566"/>
        <p:cNvGrpSpPr/>
        <p:nvPr/>
      </p:nvGrpSpPr>
      <p:grpSpPr>
        <a:xfrm>
          <a:off x="0" y="0"/>
          <a:ext cx="0" cy="0"/>
          <a:chOff x="0" y="0"/>
          <a:chExt cx="0" cy="0"/>
        </a:xfrm>
      </p:grpSpPr>
      <p:sp>
        <p:nvSpPr>
          <p:cNvPr id="616567" name="Google Shape;616567;p21"/>
          <p:cNvSpPr/>
          <p:nvPr/>
        </p:nvSpPr>
        <p:spPr>
          <a:xfrm>
            <a:off x="2278500" y="1928052"/>
            <a:ext cx="7932300" cy="4562747"/>
          </a:xfrm>
          <a:prstGeom prst="rect">
            <a:avLst/>
          </a:prstGeom>
          <a:noFill/>
          <a:ln>
            <a:noFill/>
          </a:ln>
        </p:spPr>
        <p:txBody>
          <a:bodyPr spcFirstLastPara="1" wrap="square" lIns="45700" tIns="45700" rIns="45700" bIns="45700" anchor="t" anchorCtr="0">
            <a:spAutoFit/>
          </a:bodyPr>
          <a:lstStyle/>
          <a:p>
            <a:pPr>
              <a:lnSpc>
                <a:spcPct val="80000"/>
              </a:lnSpc>
              <a:buSzPts val="1800"/>
            </a:pPr>
            <a:endParaRPr dirty="0">
              <a:latin typeface="Helvetica Neue"/>
              <a:ea typeface="Helvetica Neue"/>
              <a:cs typeface="Helvetica Neue"/>
              <a:sym typeface="Helvetica Neue"/>
            </a:endParaRPr>
          </a:p>
          <a:p>
            <a:pPr>
              <a:lnSpc>
                <a:spcPct val="80000"/>
              </a:lnSpc>
              <a:spcBef>
                <a:spcPts val="1100"/>
              </a:spcBef>
              <a:buSzPts val="2800"/>
            </a:pPr>
            <a:r>
              <a:rPr lang="en-US" sz="2800" b="1" dirty="0">
                <a:latin typeface="Helvetica Neue"/>
                <a:ea typeface="Helvetica Neue"/>
                <a:cs typeface="Helvetica Neue"/>
                <a:sym typeface="Helvetica Neue"/>
              </a:rPr>
              <a:t>Guide to Global Grants </a:t>
            </a:r>
            <a:endParaRPr dirty="0">
              <a:latin typeface="Helvetica Neue"/>
              <a:ea typeface="Helvetica Neue"/>
              <a:cs typeface="Helvetica Neue"/>
              <a:sym typeface="Helvetica Neue"/>
            </a:endParaRPr>
          </a:p>
          <a:p>
            <a:pPr indent="-177800">
              <a:lnSpc>
                <a:spcPct val="80000"/>
              </a:lnSpc>
              <a:spcBef>
                <a:spcPts val="1100"/>
              </a:spcBef>
              <a:buSzPts val="2800"/>
              <a:buFont typeface="Noto Sans Symbols"/>
              <a:buChar char="◆"/>
            </a:pPr>
            <a:r>
              <a:rPr lang="en-US" sz="2800" dirty="0">
                <a:latin typeface="Helvetica Neue"/>
                <a:ea typeface="Helvetica Neue"/>
                <a:cs typeface="Helvetica Neue"/>
                <a:sym typeface="Helvetica Neue"/>
              </a:rPr>
              <a:t>  GG Community Assessment Results.</a:t>
            </a:r>
            <a:endParaRPr dirty="0"/>
          </a:p>
          <a:p>
            <a:pPr indent="-177800">
              <a:lnSpc>
                <a:spcPct val="80000"/>
              </a:lnSpc>
              <a:spcBef>
                <a:spcPts val="1100"/>
              </a:spcBef>
              <a:buSzPts val="2800"/>
              <a:buFont typeface="Noto Sans Symbols"/>
              <a:buChar char="◆"/>
            </a:pPr>
            <a:r>
              <a:rPr lang="en-US" sz="2800" dirty="0">
                <a:latin typeface="Helvetica Neue"/>
                <a:ea typeface="Helvetica Neue"/>
                <a:cs typeface="Helvetica Neue"/>
                <a:sym typeface="Helvetica Neue"/>
              </a:rPr>
              <a:t>  GG application template.</a:t>
            </a:r>
            <a:endParaRPr dirty="0"/>
          </a:p>
          <a:p>
            <a:pPr indent="-177800">
              <a:lnSpc>
                <a:spcPct val="80000"/>
              </a:lnSpc>
              <a:spcBef>
                <a:spcPts val="1100"/>
              </a:spcBef>
              <a:buSzPts val="2800"/>
              <a:buFont typeface="Noto Sans Symbols"/>
              <a:buChar char="◆"/>
            </a:pPr>
            <a:r>
              <a:rPr lang="en-US" sz="2800" dirty="0">
                <a:latin typeface="Helvetica Neue"/>
                <a:ea typeface="Helvetica Neue"/>
                <a:cs typeface="Helvetica Neue"/>
                <a:sym typeface="Helvetica Neue"/>
              </a:rPr>
              <a:t>  Supporting documentation :</a:t>
            </a:r>
          </a:p>
          <a:p>
            <a:pPr indent="-177800">
              <a:lnSpc>
                <a:spcPct val="80000"/>
              </a:lnSpc>
              <a:spcBef>
                <a:spcPts val="1100"/>
              </a:spcBef>
              <a:buSzPts val="2800"/>
              <a:buFont typeface="Noto Sans Symbols"/>
              <a:buChar char="◆"/>
            </a:pPr>
            <a:endParaRPr lang="en-US" dirty="0">
              <a:ea typeface="Helvetica Neue"/>
            </a:endParaRPr>
          </a:p>
          <a:p>
            <a:pPr marL="509588" indent="-449263">
              <a:lnSpc>
                <a:spcPct val="80000"/>
              </a:lnSpc>
              <a:spcBef>
                <a:spcPts val="1100"/>
              </a:spcBef>
              <a:buSzPts val="2800"/>
              <a:buFont typeface="Wingdings" panose="05000000000000000000" pitchFamily="2" charset="2"/>
              <a:buChar char="§"/>
            </a:pPr>
            <a:r>
              <a:rPr lang="en-US" sz="2800" dirty="0">
                <a:latin typeface="Helvetica Neue"/>
                <a:ea typeface="Helvetica Neue"/>
                <a:cs typeface="Helvetica Neue"/>
                <a:sym typeface="Helvetica Neue"/>
              </a:rPr>
              <a:t>Co-operating Organizations.</a:t>
            </a:r>
            <a:endParaRPr lang="en-US" dirty="0">
              <a:latin typeface="Helvetica Neue"/>
              <a:ea typeface="Helvetica Neue"/>
              <a:cs typeface="Helvetica Neue"/>
              <a:sym typeface="Helvetica Neue"/>
            </a:endParaRPr>
          </a:p>
          <a:p>
            <a:pPr marL="509588" indent="-449263">
              <a:lnSpc>
                <a:spcPct val="80000"/>
              </a:lnSpc>
              <a:spcBef>
                <a:spcPts val="1100"/>
              </a:spcBef>
              <a:buSzPts val="2800"/>
              <a:buFont typeface="Wingdings" panose="05000000000000000000" pitchFamily="2" charset="2"/>
              <a:buChar char="§"/>
            </a:pPr>
            <a:r>
              <a:rPr lang="en-US" sz="2800" dirty="0">
                <a:latin typeface="Helvetica Neue"/>
                <a:ea typeface="Helvetica Neue"/>
                <a:cs typeface="Helvetica Neue"/>
                <a:sym typeface="Helvetica Neue"/>
              </a:rPr>
              <a:t>MOU Training Plan. </a:t>
            </a:r>
            <a:endParaRPr lang="en-US" dirty="0">
              <a:ea typeface="Helvetica Neue"/>
            </a:endParaRPr>
          </a:p>
          <a:p>
            <a:pPr marL="509588" indent="-449263">
              <a:lnSpc>
                <a:spcPct val="80000"/>
              </a:lnSpc>
              <a:spcBef>
                <a:spcPts val="1100"/>
              </a:spcBef>
              <a:buSzPts val="2800"/>
              <a:buFont typeface="Wingdings" panose="05000000000000000000" pitchFamily="2" charset="2"/>
              <a:buChar char="§"/>
            </a:pPr>
            <a:r>
              <a:rPr lang="en-US" sz="2800" dirty="0">
                <a:latin typeface="Helvetica Neue"/>
                <a:ea typeface="Helvetica Neue"/>
                <a:cs typeface="Helvetica Neue"/>
                <a:sym typeface="Helvetica Neue"/>
              </a:rPr>
              <a:t>Monitoring and Evaluation Plan etc. etc.</a:t>
            </a:r>
          </a:p>
          <a:p>
            <a:pPr marL="509588" indent="-449263">
              <a:lnSpc>
                <a:spcPct val="80000"/>
              </a:lnSpc>
              <a:spcBef>
                <a:spcPts val="1100"/>
              </a:spcBef>
              <a:buSzPts val="2800"/>
            </a:pPr>
            <a:r>
              <a:rPr lang="en-US" sz="2800" dirty="0">
                <a:latin typeface="Helvetica Neue"/>
                <a:ea typeface="Helvetica Neue"/>
                <a:cs typeface="Helvetica Neue"/>
                <a:sym typeface="Helvetica Neue"/>
              </a:rPr>
              <a:t> </a:t>
            </a:r>
            <a:endParaRPr dirty="0"/>
          </a:p>
        </p:txBody>
      </p:sp>
      <p:sp>
        <p:nvSpPr>
          <p:cNvPr id="616568" name="Google Shape;616568;p21"/>
          <p:cNvSpPr txBox="1">
            <a:spLocks noGrp="1"/>
          </p:cNvSpPr>
          <p:nvPr>
            <p:ph type="title"/>
          </p:nvPr>
        </p:nvSpPr>
        <p:spPr>
          <a:xfrm>
            <a:off x="1981200" y="0"/>
            <a:ext cx="8229600" cy="12723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fontScale="90000"/>
          </a:bodyPr>
          <a:lstStyle/>
          <a:p>
            <a:pPr algn="ctr">
              <a:buClr>
                <a:srgbClr val="C3260C"/>
              </a:buClr>
              <a:buSzPts val="4800"/>
              <a:buNone/>
            </a:pPr>
            <a:r>
              <a:rPr lang="en-US" sz="4800" b="1" i="1" dirty="0">
                <a:solidFill>
                  <a:srgbClr val="000000"/>
                </a:solidFill>
                <a:effectLst>
                  <a:outerShdw blurRad="38100" dist="38100" dir="2700000" rotWithShape="0">
                    <a:srgbClr val="C0C0C0"/>
                  </a:outerShdw>
                </a:effectLst>
                <a:latin typeface="Trebuchet MS"/>
                <a:ea typeface="Trebuchet MS"/>
                <a:cs typeface="Trebuchet MS"/>
                <a:sym typeface="Trebuchet MS"/>
              </a:rPr>
              <a:t>When in doubt ……………..            READ THE  INSTRUCTIONS</a:t>
            </a:r>
            <a:r>
              <a:rPr lang="en-US" sz="4600" b="1" i="1" dirty="0">
                <a:solidFill>
                  <a:srgbClr val="000000"/>
                </a:solidFill>
                <a:effectLst>
                  <a:outerShdw blurRad="38100" dist="38100" dir="2700000" rotWithShape="0">
                    <a:srgbClr val="C0C0C0"/>
                  </a:outerShdw>
                </a:effectLst>
                <a:latin typeface="Trebuchet MS"/>
                <a:ea typeface="Trebuchet MS"/>
                <a:cs typeface="Trebuchet MS"/>
                <a:sym typeface="Trebuchet MS"/>
              </a:rPr>
              <a:t> !</a:t>
            </a:r>
            <a:endParaRPr dirty="0"/>
          </a:p>
        </p:txBody>
      </p:sp>
      <p:pic>
        <p:nvPicPr>
          <p:cNvPr id="4" name="Picture 3"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spTree>
    <p:extLst>
      <p:ext uri="{BB962C8B-B14F-4D97-AF65-F5344CB8AC3E}">
        <p14:creationId xmlns="" xmlns:p14="http://schemas.microsoft.com/office/powerpoint/2010/main" val="98256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67">
                                            <p:txEl>
                                              <p:pRg st="1" end="1"/>
                                            </p:txEl>
                                          </p:spTgt>
                                        </p:tgtEl>
                                        <p:attrNameLst>
                                          <p:attrName>style.visibility</p:attrName>
                                        </p:attrNameLst>
                                      </p:cBhvr>
                                      <p:to>
                                        <p:strVal val="visible"/>
                                      </p:to>
                                    </p:set>
                                    <p:anim calcmode="lin" valueType="num">
                                      <p:cBhvr additive="base">
                                        <p:cTn id="7" dur="1000"/>
                                        <p:tgtEl>
                                          <p:spTgt spid="616567">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16567">
                                            <p:txEl>
                                              <p:pRg st="2" end="2"/>
                                            </p:txEl>
                                          </p:spTgt>
                                        </p:tgtEl>
                                        <p:attrNameLst>
                                          <p:attrName>style.visibility</p:attrName>
                                        </p:attrNameLst>
                                      </p:cBhvr>
                                      <p:to>
                                        <p:strVal val="visible"/>
                                      </p:to>
                                    </p:set>
                                    <p:anim calcmode="lin" valueType="num">
                                      <p:cBhvr additive="base">
                                        <p:cTn id="12" dur="1000"/>
                                        <p:tgtEl>
                                          <p:spTgt spid="616567">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16567">
                                            <p:txEl>
                                              <p:pRg st="3" end="3"/>
                                            </p:txEl>
                                          </p:spTgt>
                                        </p:tgtEl>
                                        <p:attrNameLst>
                                          <p:attrName>style.visibility</p:attrName>
                                        </p:attrNameLst>
                                      </p:cBhvr>
                                      <p:to>
                                        <p:strVal val="visible"/>
                                      </p:to>
                                    </p:set>
                                    <p:anim calcmode="lin" valueType="num">
                                      <p:cBhvr additive="base">
                                        <p:cTn id="17" dur="1000"/>
                                        <p:tgtEl>
                                          <p:spTgt spid="616567">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16567">
                                            <p:txEl>
                                              <p:pRg st="4" end="4"/>
                                            </p:txEl>
                                          </p:spTgt>
                                        </p:tgtEl>
                                        <p:attrNameLst>
                                          <p:attrName>style.visibility</p:attrName>
                                        </p:attrNameLst>
                                      </p:cBhvr>
                                      <p:to>
                                        <p:strVal val="visible"/>
                                      </p:to>
                                    </p:set>
                                    <p:anim calcmode="lin" valueType="num">
                                      <p:cBhvr additive="base">
                                        <p:cTn id="22" dur="1000"/>
                                        <p:tgtEl>
                                          <p:spTgt spid="616567">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616567">
                                            <p:txEl>
                                              <p:pRg st="6" end="6"/>
                                            </p:txEl>
                                          </p:spTgt>
                                        </p:tgtEl>
                                        <p:attrNameLst>
                                          <p:attrName>style.visibility</p:attrName>
                                        </p:attrNameLst>
                                      </p:cBhvr>
                                      <p:to>
                                        <p:strVal val="visible"/>
                                      </p:to>
                                    </p:set>
                                    <p:anim calcmode="lin" valueType="num">
                                      <p:cBhvr additive="base">
                                        <p:cTn id="27" dur="1000"/>
                                        <p:tgtEl>
                                          <p:spTgt spid="616567">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616567">
                                            <p:txEl>
                                              <p:pRg st="7" end="7"/>
                                            </p:txEl>
                                          </p:spTgt>
                                        </p:tgtEl>
                                        <p:attrNameLst>
                                          <p:attrName>style.visibility</p:attrName>
                                        </p:attrNameLst>
                                      </p:cBhvr>
                                      <p:to>
                                        <p:strVal val="visible"/>
                                      </p:to>
                                    </p:set>
                                    <p:anim calcmode="lin" valueType="num">
                                      <p:cBhvr additive="base">
                                        <p:cTn id="32" dur="1000"/>
                                        <p:tgtEl>
                                          <p:spTgt spid="616567">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16567">
                                            <p:txEl>
                                              <p:pRg st="8" end="8"/>
                                            </p:txEl>
                                          </p:spTgt>
                                        </p:tgtEl>
                                        <p:attrNameLst>
                                          <p:attrName>style.visibility</p:attrName>
                                        </p:attrNameLst>
                                      </p:cBhvr>
                                      <p:to>
                                        <p:strVal val="visible"/>
                                      </p:to>
                                    </p:set>
                                    <p:anim calcmode="lin" valueType="num">
                                      <p:cBhvr additive="base">
                                        <p:cTn id="37" dur="1000"/>
                                        <p:tgtEl>
                                          <p:spTgt spid="616567">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616567">
                                            <p:txEl>
                                              <p:pRg st="9" end="9"/>
                                            </p:txEl>
                                          </p:spTgt>
                                        </p:tgtEl>
                                        <p:attrNameLst>
                                          <p:attrName>style.visibility</p:attrName>
                                        </p:attrNameLst>
                                      </p:cBhvr>
                                      <p:to>
                                        <p:strVal val="visible"/>
                                      </p:to>
                                    </p:set>
                                    <p:anim calcmode="lin" valueType="num">
                                      <p:cBhvr additive="base">
                                        <p:cTn id="42" dur="1000"/>
                                        <p:tgtEl>
                                          <p:spTgt spid="616567">
                                            <p:txEl>
                                              <p:pRg st="9" end="9"/>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6572"/>
        <p:cNvGrpSpPr/>
        <p:nvPr/>
      </p:nvGrpSpPr>
      <p:grpSpPr>
        <a:xfrm>
          <a:off x="0" y="0"/>
          <a:ext cx="0" cy="0"/>
          <a:chOff x="0" y="0"/>
          <a:chExt cx="0" cy="0"/>
        </a:xfrm>
      </p:grpSpPr>
      <p:sp>
        <p:nvSpPr>
          <p:cNvPr id="616573" name="Google Shape;616573;p22"/>
          <p:cNvSpPr/>
          <p:nvPr/>
        </p:nvSpPr>
        <p:spPr>
          <a:xfrm>
            <a:off x="1853784" y="1914543"/>
            <a:ext cx="8589364" cy="4556079"/>
          </a:xfrm>
          <a:prstGeom prst="rect">
            <a:avLst/>
          </a:prstGeom>
          <a:noFill/>
          <a:ln>
            <a:noFill/>
          </a:ln>
        </p:spPr>
        <p:txBody>
          <a:bodyPr spcFirstLastPara="1" wrap="square" lIns="45700" tIns="45700" rIns="45700" bIns="45700" anchor="t" anchorCtr="0">
            <a:spAutoFit/>
          </a:bodyPr>
          <a:lstStyle/>
          <a:p>
            <a:pPr>
              <a:lnSpc>
                <a:spcPct val="80000"/>
              </a:lnSpc>
              <a:buSzPts val="1800"/>
            </a:pPr>
            <a:endParaRPr dirty="0">
              <a:latin typeface="Helvetica Neue"/>
              <a:ea typeface="Helvetica Neue"/>
              <a:cs typeface="Helvetica Neue"/>
              <a:sym typeface="Helvetica Neue"/>
            </a:endParaRPr>
          </a:p>
          <a:p>
            <a:pPr>
              <a:lnSpc>
                <a:spcPct val="80000"/>
              </a:lnSpc>
              <a:spcBef>
                <a:spcPts val="1100"/>
              </a:spcBef>
              <a:buSzPts val="1800"/>
            </a:pPr>
            <a:endParaRPr dirty="0">
              <a:latin typeface="Helvetica Neue"/>
              <a:ea typeface="Helvetica Neue"/>
              <a:cs typeface="Helvetica Neue"/>
              <a:sym typeface="Helvetica Neue"/>
            </a:endParaRPr>
          </a:p>
          <a:p>
            <a:pPr>
              <a:lnSpc>
                <a:spcPct val="80000"/>
              </a:lnSpc>
              <a:spcBef>
                <a:spcPts val="1100"/>
              </a:spcBef>
              <a:buSzPts val="1800"/>
            </a:pPr>
            <a:endParaRPr dirty="0">
              <a:latin typeface="Helvetica Neue"/>
              <a:ea typeface="Helvetica Neue"/>
              <a:cs typeface="Helvetica Neue"/>
              <a:sym typeface="Helvetica Neue"/>
            </a:endParaRPr>
          </a:p>
          <a:p>
            <a:pPr indent="-114300">
              <a:lnSpc>
                <a:spcPct val="80000"/>
              </a:lnSpc>
              <a:spcBef>
                <a:spcPts val="1100"/>
              </a:spcBef>
              <a:buSzPts val="1800"/>
              <a:buFont typeface="Arial"/>
              <a:buChar char="▪"/>
            </a:pPr>
            <a:endParaRPr dirty="0">
              <a:latin typeface="Helvetica Neue"/>
              <a:ea typeface="Helvetica Neue"/>
              <a:cs typeface="Helvetica Neue"/>
              <a:sym typeface="Helvetica Neue"/>
            </a:endParaRPr>
          </a:p>
          <a:p>
            <a:pPr indent="-114300">
              <a:lnSpc>
                <a:spcPct val="80000"/>
              </a:lnSpc>
              <a:spcBef>
                <a:spcPts val="1100"/>
              </a:spcBef>
              <a:buSzPts val="1800"/>
              <a:buFont typeface="Arial"/>
              <a:buChar char="▪"/>
            </a:pPr>
            <a:endParaRPr dirty="0">
              <a:latin typeface="Helvetica Neue"/>
              <a:ea typeface="Helvetica Neue"/>
              <a:cs typeface="Helvetica Neue"/>
              <a:sym typeface="Helvetica Neue"/>
            </a:endParaRPr>
          </a:p>
          <a:p>
            <a:pPr indent="-114300">
              <a:lnSpc>
                <a:spcPct val="80000"/>
              </a:lnSpc>
              <a:spcBef>
                <a:spcPts val="1100"/>
              </a:spcBef>
              <a:buSzPts val="1800"/>
              <a:buFont typeface="Arial"/>
              <a:buChar char="▪"/>
            </a:pPr>
            <a:endParaRPr dirty="0">
              <a:latin typeface="Helvetica Neue"/>
              <a:ea typeface="Helvetica Neue"/>
              <a:cs typeface="Helvetica Neue"/>
              <a:sym typeface="Helvetica Neue"/>
            </a:endParaRPr>
          </a:p>
          <a:p>
            <a:pPr marL="974725" indent="-285750">
              <a:lnSpc>
                <a:spcPct val="80000"/>
              </a:lnSpc>
              <a:spcBef>
                <a:spcPts val="1100"/>
              </a:spcBef>
              <a:buSzPts val="2800"/>
              <a:buFont typeface="Wingdings" panose="05000000000000000000" pitchFamily="2" charset="2"/>
              <a:buChar char="§"/>
            </a:pPr>
            <a:endParaRPr lang="en-US" sz="2800" dirty="0">
              <a:latin typeface="Helvetica Neue"/>
              <a:ea typeface="Helvetica Neue"/>
              <a:cs typeface="Helvetica Neue"/>
              <a:sym typeface="Helvetica Neue"/>
            </a:endParaRPr>
          </a:p>
          <a:p>
            <a:pPr marL="630238" indent="-404813">
              <a:lnSpc>
                <a:spcPct val="80000"/>
              </a:lnSpc>
              <a:spcBef>
                <a:spcPts val="1100"/>
              </a:spcBef>
              <a:buSzPts val="2800"/>
              <a:buFont typeface="Wingdings" panose="05000000000000000000" pitchFamily="2" charset="2"/>
              <a:buChar char="§"/>
            </a:pPr>
            <a:r>
              <a:rPr lang="en-US" sz="2800" dirty="0">
                <a:latin typeface="Helvetica Neue"/>
                <a:ea typeface="Helvetica Neue"/>
                <a:cs typeface="Helvetica Neue"/>
                <a:sym typeface="Helvetica Neue"/>
              </a:rPr>
              <a:t>Relationship building.</a:t>
            </a:r>
            <a:endParaRPr dirty="0">
              <a:latin typeface="Helvetica Neue"/>
              <a:ea typeface="Helvetica Neue"/>
              <a:cs typeface="Helvetica Neue"/>
              <a:sym typeface="Helvetica Neue"/>
            </a:endParaRPr>
          </a:p>
          <a:p>
            <a:pPr marL="630238" indent="-404813">
              <a:lnSpc>
                <a:spcPct val="80000"/>
              </a:lnSpc>
              <a:spcBef>
                <a:spcPts val="1100"/>
              </a:spcBef>
              <a:buSzPts val="2800"/>
              <a:buFont typeface="Wingdings" panose="05000000000000000000" pitchFamily="2" charset="2"/>
              <a:buChar char="§"/>
            </a:pPr>
            <a:r>
              <a:rPr lang="en-US" sz="2800" dirty="0">
                <a:latin typeface="Helvetica Neue"/>
                <a:ea typeface="Helvetica Neue"/>
                <a:cs typeface="Helvetica Neue"/>
                <a:sym typeface="Helvetica Neue"/>
              </a:rPr>
              <a:t>Rotary Friendship exchanges – host and travel.</a:t>
            </a:r>
            <a:endParaRPr dirty="0"/>
          </a:p>
          <a:p>
            <a:pPr marL="630238" indent="-404813">
              <a:lnSpc>
                <a:spcPct val="80000"/>
              </a:lnSpc>
              <a:spcBef>
                <a:spcPts val="1100"/>
              </a:spcBef>
              <a:buSzPts val="2800"/>
              <a:buFont typeface="Wingdings" panose="05000000000000000000" pitchFamily="2" charset="2"/>
              <a:buChar char="§"/>
            </a:pPr>
            <a:r>
              <a:rPr lang="en-US" sz="2800" dirty="0">
                <a:latin typeface="Helvetica Neue"/>
                <a:ea typeface="Helvetica Neue"/>
                <a:cs typeface="Helvetica Neue"/>
                <a:sym typeface="Helvetica Neue"/>
              </a:rPr>
              <a:t>Take potential donors to see actual project.</a:t>
            </a:r>
            <a:endParaRPr dirty="0"/>
          </a:p>
          <a:p>
            <a:pPr marL="630238" indent="-404813">
              <a:lnSpc>
                <a:spcPct val="80000"/>
              </a:lnSpc>
              <a:spcBef>
                <a:spcPts val="1100"/>
              </a:spcBef>
              <a:buSzPts val="2800"/>
              <a:buFont typeface="Wingdings" panose="05000000000000000000" pitchFamily="2" charset="2"/>
              <a:buChar char="§"/>
            </a:pPr>
            <a:r>
              <a:rPr lang="en-US" sz="2800" dirty="0">
                <a:latin typeface="Helvetica Neue"/>
                <a:ea typeface="Helvetica Neue"/>
                <a:cs typeface="Helvetica Neue"/>
                <a:sym typeface="Helvetica Neue"/>
              </a:rPr>
              <a:t>Communicate regularly.  </a:t>
            </a:r>
            <a:endParaRPr dirty="0"/>
          </a:p>
        </p:txBody>
      </p:sp>
      <p:sp>
        <p:nvSpPr>
          <p:cNvPr id="616574" name="Google Shape;616574;p22"/>
          <p:cNvSpPr txBox="1">
            <a:spLocks noGrp="1"/>
          </p:cNvSpPr>
          <p:nvPr>
            <p:ph type="title"/>
          </p:nvPr>
        </p:nvSpPr>
        <p:spPr>
          <a:xfrm>
            <a:off x="2033666" y="15379"/>
            <a:ext cx="8229600" cy="744000"/>
          </a:xfrm>
          <a:prstGeom prst="rect">
            <a:avLst/>
          </a:prstGeom>
          <a:solidFill>
            <a:srgbClr val="FF9900"/>
          </a:solidFill>
          <a:ln w="25400" cap="flat" cmpd="sng">
            <a:solidFill>
              <a:srgbClr val="995B00"/>
            </a:solidFill>
            <a:prstDash val="solid"/>
            <a:bevel/>
            <a:headEnd type="none" w="sm" len="sm"/>
            <a:tailEnd type="none" w="sm" len="sm"/>
          </a:ln>
          <a:effectLst>
            <a:outerShdw blurRad="38100" dist="22984" dir="5400000" rotWithShape="0">
              <a:srgbClr val="000000">
                <a:alpha val="44710"/>
              </a:srgbClr>
            </a:outerShdw>
          </a:effectLst>
        </p:spPr>
        <p:txBody>
          <a:bodyPr spcFirstLastPara="1" vert="horz" wrap="square" lIns="0" tIns="0" rIns="0" bIns="0" rtlCol="0" anchor="t" anchorCtr="0">
            <a:normAutofit fontScale="90000"/>
          </a:bodyPr>
          <a:lstStyle/>
          <a:p>
            <a:pPr algn="ctr">
              <a:buClr>
                <a:srgbClr val="C3260C"/>
              </a:buClr>
              <a:buSzPts val="4400"/>
              <a:buNone/>
            </a:pPr>
            <a:r>
              <a:rPr lang="en-US" b="1" i="1" dirty="0">
                <a:solidFill>
                  <a:srgbClr val="000000"/>
                </a:solidFill>
                <a:effectLst>
                  <a:outerShdw blurRad="38100" dist="38100" dir="2700000" rotWithShape="0">
                    <a:srgbClr val="C0C0C0"/>
                  </a:outerShdw>
                </a:effectLst>
                <a:latin typeface="Trebuchet MS"/>
                <a:ea typeface="Trebuchet MS"/>
                <a:cs typeface="Trebuchet MS"/>
                <a:sym typeface="Trebuchet MS"/>
              </a:rPr>
              <a:t>Finding the.......... Money </a:t>
            </a:r>
            <a:br>
              <a:rPr lang="en-US" b="1" i="1" dirty="0">
                <a:solidFill>
                  <a:srgbClr val="000000"/>
                </a:solidFill>
                <a:effectLst>
                  <a:outerShdw blurRad="38100" dist="38100" dir="2700000" rotWithShape="0">
                    <a:srgbClr val="C0C0C0"/>
                  </a:outerShdw>
                </a:effectLst>
                <a:latin typeface="Trebuchet MS"/>
                <a:ea typeface="Trebuchet MS"/>
                <a:cs typeface="Trebuchet MS"/>
                <a:sym typeface="Trebuchet MS"/>
              </a:rPr>
            </a:br>
            <a:r>
              <a:rPr lang="en-US" b="1" i="1" dirty="0">
                <a:solidFill>
                  <a:srgbClr val="000000"/>
                </a:solidFill>
                <a:effectLst>
                  <a:outerShdw blurRad="38100" dist="38100" dir="2700000" rotWithShape="0">
                    <a:srgbClr val="C0C0C0"/>
                  </a:outerShdw>
                </a:effectLst>
                <a:latin typeface="Trebuchet MS"/>
                <a:ea typeface="Trebuchet MS"/>
                <a:cs typeface="Trebuchet MS"/>
                <a:sym typeface="Trebuchet MS"/>
              </a:rPr>
              <a:t> </a:t>
            </a:r>
            <a:br>
              <a:rPr lang="en-US" b="1" i="1" dirty="0">
                <a:solidFill>
                  <a:srgbClr val="000000"/>
                </a:solidFill>
                <a:effectLst>
                  <a:outerShdw blurRad="38100" dist="38100" dir="2700000" rotWithShape="0">
                    <a:srgbClr val="C0C0C0"/>
                  </a:outerShdw>
                </a:effectLst>
                <a:latin typeface="Trebuchet MS"/>
                <a:ea typeface="Trebuchet MS"/>
                <a:cs typeface="Trebuchet MS"/>
                <a:sym typeface="Trebuchet MS"/>
              </a:rPr>
            </a:br>
            <a:r>
              <a:rPr lang="en-US" b="1" i="1" dirty="0">
                <a:solidFill>
                  <a:srgbClr val="000000"/>
                </a:solidFill>
                <a:effectLst>
                  <a:outerShdw blurRad="38100" dist="38100" dir="2700000" rotWithShape="0">
                    <a:srgbClr val="C0C0C0"/>
                  </a:outerShdw>
                </a:effectLst>
                <a:latin typeface="Trebuchet MS"/>
                <a:ea typeface="Trebuchet MS"/>
                <a:cs typeface="Trebuchet MS"/>
                <a:sym typeface="Trebuchet MS"/>
              </a:rPr>
              <a:t> </a:t>
            </a:r>
            <a:endParaRPr dirty="0"/>
          </a:p>
        </p:txBody>
      </p:sp>
      <p:pic>
        <p:nvPicPr>
          <p:cNvPr id="616575" name="Google Shape;616575;p22"/>
          <p:cNvPicPr preferRelativeResize="0"/>
          <p:nvPr/>
        </p:nvPicPr>
        <p:blipFill rotWithShape="1">
          <a:blip r:embed="rId3" cstate="print">
            <a:alphaModFix/>
          </a:blip>
          <a:srcRect/>
          <a:stretch/>
        </p:blipFill>
        <p:spPr>
          <a:xfrm>
            <a:off x="3129773" y="1986557"/>
            <a:ext cx="6292215" cy="2135492"/>
          </a:xfrm>
          <a:prstGeom prst="rect">
            <a:avLst/>
          </a:prstGeom>
          <a:noFill/>
          <a:ln>
            <a:noFill/>
          </a:ln>
        </p:spPr>
      </p:pic>
      <p:sp>
        <p:nvSpPr>
          <p:cNvPr id="13" name="TextBox 12">
            <a:extLst>
              <a:ext uri="{FF2B5EF4-FFF2-40B4-BE49-F238E27FC236}">
                <a16:creationId xmlns="" xmlns:a16="http://schemas.microsoft.com/office/drawing/2014/main" id="{E1EA561B-6C3C-4534-A809-5B67F65857AA}"/>
              </a:ext>
            </a:extLst>
          </p:cNvPr>
          <p:cNvSpPr txBox="1"/>
          <p:nvPr/>
        </p:nvSpPr>
        <p:spPr>
          <a:xfrm>
            <a:off x="4941757" y="1278671"/>
            <a:ext cx="2668249" cy="707886"/>
          </a:xfrm>
          <a:prstGeom prst="rect">
            <a:avLst/>
          </a:prstGeom>
          <a:noFill/>
        </p:spPr>
        <p:txBody>
          <a:bodyPr wrap="square" rtlCol="0">
            <a:spAutoFit/>
          </a:bodyPr>
          <a:lstStyle/>
          <a:p>
            <a:r>
              <a:rPr lang="en-US" sz="4000" b="1" i="1" dirty="0">
                <a:effectLst>
                  <a:outerShdw blurRad="38100" dist="38100" dir="2700000" rotWithShape="0">
                    <a:srgbClr val="C0C0C0"/>
                  </a:outerShdw>
                </a:effectLst>
                <a:latin typeface="Trebuchet MS"/>
                <a:ea typeface="Trebuchet MS"/>
                <a:cs typeface="Trebuchet MS"/>
                <a:sym typeface="Trebuchet MS"/>
              </a:rPr>
              <a:t>Partners</a:t>
            </a:r>
            <a:endParaRPr lang="en-ZA" sz="4000" dirty="0"/>
          </a:p>
        </p:txBody>
      </p:sp>
      <p:pic>
        <p:nvPicPr>
          <p:cNvPr id="6" name="Picture 5"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668000" y="0"/>
            <a:ext cx="1524000" cy="1143000"/>
          </a:xfrm>
          <a:prstGeom prst="rect">
            <a:avLst/>
          </a:prstGeom>
        </p:spPr>
      </p:pic>
      <p:pic>
        <p:nvPicPr>
          <p:cNvPr id="7" name="Picture 6" descr="A close up of a sign&#10;&#10;Description automatically generated">
            <a:extLst>
              <a:ext uri="{FF2B5EF4-FFF2-40B4-BE49-F238E27FC236}">
                <a16:creationId xmlns:a16="http://schemas.microsoft.com/office/drawing/2014/main" xmlns="" id="{CB374E77-7AA5-4723-BC3D-45650A59126F}"/>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820400" y="152400"/>
            <a:ext cx="1524000" cy="1143000"/>
          </a:xfrm>
          <a:prstGeom prst="rect">
            <a:avLst/>
          </a:prstGeom>
        </p:spPr>
      </p:pic>
    </p:spTree>
    <p:extLst>
      <p:ext uri="{BB962C8B-B14F-4D97-AF65-F5344CB8AC3E}">
        <p14:creationId xmlns="" xmlns:p14="http://schemas.microsoft.com/office/powerpoint/2010/main" val="36396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16573">
                                            <p:txEl>
                                              <p:pRg st="7" end="7"/>
                                            </p:txEl>
                                          </p:spTgt>
                                        </p:tgtEl>
                                        <p:attrNameLst>
                                          <p:attrName>style.visibility</p:attrName>
                                        </p:attrNameLst>
                                      </p:cBhvr>
                                      <p:to>
                                        <p:strVal val="visible"/>
                                      </p:to>
                                    </p:set>
                                    <p:anim calcmode="lin" valueType="num">
                                      <p:cBhvr additive="base">
                                        <p:cTn id="7" dur="1000"/>
                                        <p:tgtEl>
                                          <p:spTgt spid="616573">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616573">
                                            <p:txEl>
                                              <p:pRg st="8" end="8"/>
                                            </p:txEl>
                                          </p:spTgt>
                                        </p:tgtEl>
                                        <p:attrNameLst>
                                          <p:attrName>style.visibility</p:attrName>
                                        </p:attrNameLst>
                                      </p:cBhvr>
                                      <p:to>
                                        <p:strVal val="visible"/>
                                      </p:to>
                                    </p:set>
                                    <p:anim calcmode="lin" valueType="num">
                                      <p:cBhvr additive="base">
                                        <p:cTn id="12" dur="1000"/>
                                        <p:tgtEl>
                                          <p:spTgt spid="616573">
                                            <p:txEl>
                                              <p:pRg st="8" end="8"/>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616573">
                                            <p:txEl>
                                              <p:pRg st="9" end="9"/>
                                            </p:txEl>
                                          </p:spTgt>
                                        </p:tgtEl>
                                        <p:attrNameLst>
                                          <p:attrName>style.visibility</p:attrName>
                                        </p:attrNameLst>
                                      </p:cBhvr>
                                      <p:to>
                                        <p:strVal val="visible"/>
                                      </p:to>
                                    </p:set>
                                    <p:anim calcmode="lin" valueType="num">
                                      <p:cBhvr additive="base">
                                        <p:cTn id="17" dur="1000"/>
                                        <p:tgtEl>
                                          <p:spTgt spid="616573">
                                            <p:txEl>
                                              <p:pRg st="9" end="9"/>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616573">
                                            <p:txEl>
                                              <p:pRg st="10" end="10"/>
                                            </p:txEl>
                                          </p:spTgt>
                                        </p:tgtEl>
                                        <p:attrNameLst>
                                          <p:attrName>style.visibility</p:attrName>
                                        </p:attrNameLst>
                                      </p:cBhvr>
                                      <p:to>
                                        <p:strVal val="visible"/>
                                      </p:to>
                                    </p:set>
                                    <p:anim calcmode="lin" valueType="num">
                                      <p:cBhvr additive="base">
                                        <p:cTn id="22" dur="1000"/>
                                        <p:tgtEl>
                                          <p:spTgt spid="616573">
                                            <p:txEl>
                                              <p:pRg st="10" end="1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9922</TotalTime>
  <Words>890</Words>
  <Application>Microsoft Office PowerPoint</Application>
  <PresentationFormat>Custom</PresentationFormat>
  <Paragraphs>176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Jeromé O'Ryan  Rotary Foundation Chairperson 2019-21, Assistant Governor 2019-20  SAQA Accredited Assessor (TVET Educational Sector)</vt:lpstr>
      <vt:lpstr> Our Foundation.</vt:lpstr>
      <vt:lpstr>Composition of Foundation: Abridged Version: </vt:lpstr>
      <vt:lpstr>A NOVICES TAKES ON NEW GRANTS:</vt:lpstr>
      <vt:lpstr>THE ROTARY FOUNDATION</vt:lpstr>
      <vt:lpstr>Global Grants – T &amp; C’s:</vt:lpstr>
      <vt:lpstr>Global Grants T &amp; C’s</vt:lpstr>
      <vt:lpstr>When in doubt ……………..            READ THE  INSTRUCTIONS !</vt:lpstr>
      <vt:lpstr>Finding the.......... Money     </vt:lpstr>
      <vt:lpstr>Partners</vt:lpstr>
      <vt:lpstr>District Grants:</vt:lpstr>
      <vt:lpstr>District Grants</vt:lpstr>
      <vt:lpstr>District Grant DDF Contribution</vt:lpstr>
      <vt:lpstr>AREAS OF FOCUS </vt:lpstr>
      <vt:lpstr>   Needs Assessment</vt:lpstr>
      <vt:lpstr>Sustainability</vt:lpstr>
      <vt:lpstr>Where does the money come from?</vt:lpstr>
      <vt:lpstr>District 9650  Foundation Feedback:</vt:lpstr>
      <vt:lpstr> In Conclusion:............. Our Call to action:                                I</vt:lpstr>
      <vt:lpstr>General Enquiries Help Desk:</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POETS 2020-2021</dc:title>
  <dc:creator>david holtzhausen</dc:creator>
  <cp:lastModifiedBy>John</cp:lastModifiedBy>
  <cp:revision>17</cp:revision>
  <cp:lastPrinted>2020-05-16T06:14:24Z</cp:lastPrinted>
  <dcterms:modified xsi:type="dcterms:W3CDTF">2020-06-04T02:53:19Z</dcterms:modified>
</cp:coreProperties>
</file>