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0" r:id="rId2"/>
    <p:sldId id="291" r:id="rId3"/>
    <p:sldId id="292" r:id="rId4"/>
    <p:sldId id="293" r:id="rId5"/>
    <p:sldId id="294" r:id="rId6"/>
    <p:sldId id="295" r:id="rId7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D9C9-CCB0-42B2-A8F6-0F0356074FEF}" type="datetimeFigureOut">
              <a:rPr lang="en-ZA" smtClean="0"/>
              <a:pPr/>
              <a:t>2020-06-04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D0226-B6C5-43C6-8571-856957671C8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6090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68E72-AC6D-4D18-9689-C54E536B54E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DA64-95EC-4AD5-8A15-9D5C77F8B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6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Important here:</a:t>
            </a:r>
          </a:p>
          <a:p>
            <a:pPr marL="171450" indent="-171450">
              <a:buFontTx/>
              <a:buChar char="-"/>
            </a:pPr>
            <a:r>
              <a:rPr lang="en-ZA" dirty="0"/>
              <a:t>its size next to Polio Plus</a:t>
            </a:r>
          </a:p>
          <a:p>
            <a:pPr marL="171450" indent="-171450">
              <a:buFontTx/>
              <a:buChar char="-"/>
            </a:pPr>
            <a:r>
              <a:rPr lang="en-ZA" dirty="0"/>
              <a:t>the international representation of the RFHA Inc Board</a:t>
            </a:r>
          </a:p>
          <a:p>
            <a:pPr marL="171450" indent="-171450">
              <a:buFontTx/>
              <a:buChar char="-"/>
            </a:pPr>
            <a:r>
              <a:rPr lang="en-ZA" dirty="0"/>
              <a:t>the role that RFHA SA NPC plays in providing the framework that other countries are emulating.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6D6C-6728-4EFF-BE06-1F34C2B38A2B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44173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Note the additional countries that host RFHDs … the number is growing and South Africa is leading the way in terms of processes and its engagement with the National Department of Health (NDOH)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6D6C-6728-4EFF-BE06-1F34C2B38A2B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08072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As of 1 February Martin Scholtz joined RFHA NPC as the Programme Director for Southern Africa</a:t>
            </a:r>
          </a:p>
          <a:p>
            <a:endParaRPr lang="en-ZA" dirty="0"/>
          </a:p>
          <a:p>
            <a:r>
              <a:rPr lang="en-ZA" dirty="0"/>
              <a:t>RFHA NPC board members are represented by all three districts in Southern Africa: D9400 / D9370 / D9350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6D6C-6728-4EFF-BE06-1F34C2B38A2B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72863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program has Strategic Alignment with the World Health Organization’s Sustainable Millennium Development Goals, Rotary International Areas of Focus (Disease Prevention and Maternal &amp; Child Health), and each country’s government’s priorities as identified in their national campaigns and vision plans.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44548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Our progress towards this mission so far is 2 two and a half million people being served across the globe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67035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Just reflect on why the RFHDs are so important.  This is the reality that we face in South Africa and globally.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6D6C-6728-4EFF-BE06-1F34C2B38A2B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36782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720F5-1761-4D36-9460-69A599022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69C0EF-9E69-48CB-B0BD-E57FD8CD5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7BE64-D5C8-4ADF-99F8-A6820741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FB9734-3D41-4867-A9AD-CADA8EC4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1B4679-75AF-4435-9ABE-AF82D376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7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39F3F-886F-4BA8-B11C-0892BD1B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A1DA5F-4782-47C7-9231-0FAB258CD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6EB61-B797-45F7-8C5E-E84D41EF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9AC8D6-698A-48CD-8D67-BB173F32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E14C0-1C17-440D-8C0E-7E7634B6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5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461D5E-1217-4B4C-9FDB-719258AEE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1FA216-2521-4B2B-80BC-68D940CBE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1D167-3A64-478C-A73B-B881357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475B47-CF26-4865-BA4B-88AE86A1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5F8BD-1C6B-4D56-A197-7C98D230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48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bg>
      <p:bgPr>
        <a:blipFill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09600" y="1839967"/>
            <a:ext cx="35668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2133">
                <a:solidFill>
                  <a:srgbClr val="666666"/>
                </a:solidFill>
              </a:defRPr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391208" y="1839967"/>
            <a:ext cx="35668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×"/>
              <a:defRPr sz="2133">
                <a:solidFill>
                  <a:srgbClr val="666666"/>
                </a:solidFill>
              </a:defRPr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×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Google Shape;6;p1"/>
          <p:cNvSpPr txBox="1">
            <a:spLocks noGrp="1"/>
          </p:cNvSpPr>
          <p:nvPr>
            <p:ph type="title"/>
          </p:nvPr>
        </p:nvSpPr>
        <p:spPr>
          <a:xfrm>
            <a:off x="618067" y="613300"/>
            <a:ext cx="7348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3733">
                <a:solidFill>
                  <a:srgbClr val="66666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64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64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64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64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64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64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64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64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1919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67">
                <a:solidFill>
                  <a:schemeClr val="bg1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256097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1919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67">
                <a:solidFill>
                  <a:schemeClr val="bg1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2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="" xmlns:p14="http://schemas.microsoft.com/office/powerpoint/2010/main" val="27358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50A70-404C-4660-A2B5-4898A65D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11FF9-802B-408C-9483-A195F0AC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F071E5-C986-49FA-8521-EEA89B05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07FDF-ACE8-4A5E-9521-C61655F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96F086-68E1-4A06-B91B-2909D546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27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7A34E-30DF-452A-B796-1B7A99CB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636538-CEAC-4E64-8DC3-855BE257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2B46C7-BA44-4834-A7E9-5D7BE7AA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4CA986-83D0-48DE-ABAE-09540B43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2B12C8-424A-49FC-91D9-4C7B7848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29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CEDA0-6DA0-4800-A454-CEB8402F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7AE580-9206-4DC0-8D8D-8A99206A1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2449DF-4610-4A5D-9DDC-DCB570B0B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BB8B3D-EA6A-4638-9F54-1EDE9E51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EAA42C-114C-4C11-A729-AAA18C02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31D1F7-8A30-44A1-8543-A3663DA7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27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F0601-5839-4FEB-92BE-5C0B6348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B00B32-ABA5-48BC-AAEB-F4F29E33D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6BCD8E-C481-4C9F-AD5F-2090F96F0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D311E8-4CCF-4813-99A9-B01EB5642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ADAC19-8BE8-493B-8819-0F9DE7DB1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BCB3F5-2CFA-44F3-8800-947DCBFD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A6BF54-9450-4967-A88A-9438ECB5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E928E9-58A1-4F65-87A7-37F839F7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16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3DE3C-7488-4180-8200-3F9B15C5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E62F75-AF04-4A4C-BAF2-DACA8AF4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5325D-D76C-4EC9-A7A4-9BE50224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4771A2-0FB0-46D7-A31A-EC9EF1DA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75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633747-4AF8-4502-BDB1-E7405C32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BAE9FE-41A0-482F-A3FB-3D198E8D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AF49E9-E5E3-4139-BF17-3885C00D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93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311E0-A7B1-4AEE-B1E2-C7850423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C92D5-7BE8-427B-902D-1AB3DED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B2F004-E745-4F7F-A77B-194FB1F28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B35DD5-79B6-4B28-84CD-472E7930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391A9E-BDE1-43B0-889F-6D9867D1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ED158D-5BA0-46A1-A251-08120CA0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6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89C0C-E845-43A5-9933-E62BBBBB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A9E42F-F531-4F12-8B38-A56BA424A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E5D11A-ABA3-4D27-B0BC-4385CE4F1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DF6E3-8D1E-40EF-B006-B3623294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136FB4-3B25-4132-939A-61612395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ECCC52-2C54-4BCC-8024-D687C6F2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81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067A15-993A-4564-9AC3-C383A9FF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70806C-4280-4C61-B21C-59A2545F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291DF-D546-4D4A-8224-18CE885F1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4875F-8BB7-4257-A6DD-0E39FBA37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283273-13B2-49DA-8391-46B12326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737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istal\Downloads\Copy of Presentation Public RFHDs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14" y="3"/>
            <a:ext cx="9155487" cy="6866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94255" y="476672"/>
            <a:ext cx="10126851" cy="1143000"/>
          </a:xfrm>
        </p:spPr>
        <p:txBody>
          <a:bodyPr>
            <a:noAutofit/>
          </a:bodyPr>
          <a:lstStyle/>
          <a:p>
            <a:pPr algn="l"/>
            <a:r>
              <a:rPr lang="en-ZA" sz="2800" b="1" dirty="0">
                <a:latin typeface="Lato"/>
              </a:rPr>
              <a:t>WHAT IS RFHA? Rotary Action Group for Family </a:t>
            </a:r>
            <a:br>
              <a:rPr lang="en-ZA" sz="2800" b="1" dirty="0">
                <a:latin typeface="Lato"/>
              </a:rPr>
            </a:br>
            <a:r>
              <a:rPr lang="en-ZA" sz="2800" b="1" dirty="0">
                <a:latin typeface="Lato"/>
              </a:rPr>
              <a:t>Health &amp; AIDS Prevention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9976" y="258115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Lato"/>
              </a:rPr>
              <a:t>Mobilizing partner for Rotary International on </a:t>
            </a:r>
            <a:r>
              <a:rPr lang="en-ZA" sz="1600" b="1" dirty="0">
                <a:solidFill>
                  <a:srgbClr val="C00000"/>
                </a:solidFill>
                <a:latin typeface="Lato"/>
              </a:rPr>
              <a:t>the second largest disease prevention programme </a:t>
            </a:r>
            <a:r>
              <a:rPr lang="en-ZA" sz="1600" b="1" dirty="0">
                <a:latin typeface="Lato"/>
              </a:rPr>
              <a:t>globally after PolioPlus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9976" y="3806941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Lato"/>
              </a:rPr>
              <a:t>Governed by </a:t>
            </a:r>
            <a:r>
              <a:rPr lang="en-ZA" sz="1600" b="1" dirty="0">
                <a:solidFill>
                  <a:srgbClr val="C00000"/>
                </a:solidFill>
                <a:latin typeface="Lato"/>
              </a:rPr>
              <a:t>13 Board members </a:t>
            </a:r>
            <a:r>
              <a:rPr lang="en-ZA" sz="1600" b="1" dirty="0">
                <a:latin typeface="Lato"/>
              </a:rPr>
              <a:t>based internationally, and engaged with country teams within 8 African countries, Bangladesh and India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9976" y="4914937"/>
            <a:ext cx="4297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Lato"/>
              </a:rPr>
              <a:t>Independent NPO/ 501C3 with Global </a:t>
            </a:r>
            <a:r>
              <a:rPr lang="en-ZA" sz="1600" b="1" dirty="0">
                <a:solidFill>
                  <a:srgbClr val="C00000"/>
                </a:solidFill>
                <a:latin typeface="Lato"/>
              </a:rPr>
              <a:t>Headquarters in Atlanta</a:t>
            </a:r>
            <a:r>
              <a:rPr lang="en-ZA" sz="1600" b="1" dirty="0">
                <a:latin typeface="Lato"/>
              </a:rPr>
              <a:t>, Georgia, USA</a:t>
            </a:r>
          </a:p>
          <a:p>
            <a:endParaRPr lang="en-ZA" sz="1600" b="1" dirty="0">
              <a:latin typeface="Lato"/>
            </a:endParaRPr>
          </a:p>
          <a:p>
            <a:r>
              <a:rPr lang="en-ZA" sz="1600" b="1" dirty="0">
                <a:solidFill>
                  <a:srgbClr val="C00000"/>
                </a:solidFill>
                <a:latin typeface="Lato"/>
              </a:rPr>
              <a:t>RFHA SA NPC </a:t>
            </a:r>
            <a:r>
              <a:rPr lang="en-ZA" sz="1600" b="1" dirty="0">
                <a:latin typeface="Lato"/>
              </a:rPr>
              <a:t>is the Southern African entity governing the Strategic Alliance countries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3832" y="1799087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Lato"/>
              </a:rPr>
              <a:t>Rotary Action Group recognised by Rotary International … members are Rotarians from across the globe</a:t>
            </a:r>
          </a:p>
        </p:txBody>
      </p:sp>
      <p:sp>
        <p:nvSpPr>
          <p:cNvPr id="14" name="AutoShape 6" descr="Image result for board member icon white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sz="1400"/>
          </a:p>
        </p:txBody>
      </p:sp>
    </p:spTree>
    <p:extLst>
      <p:ext uri="{BB962C8B-B14F-4D97-AF65-F5344CB8AC3E}">
        <p14:creationId xmlns="" xmlns:p14="http://schemas.microsoft.com/office/powerpoint/2010/main" val="201963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6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199" y="2924946"/>
            <a:ext cx="7772400" cy="635893"/>
          </a:xfrm>
        </p:spPr>
        <p:txBody>
          <a:bodyPr/>
          <a:lstStyle/>
          <a:p>
            <a:r>
              <a:rPr lang="en-ZA" sz="2667" dirty="0">
                <a:solidFill>
                  <a:schemeClr val="tx1">
                    <a:lumMod val="75000"/>
                  </a:schemeClr>
                </a:solidFill>
                <a:latin typeface="Lato"/>
              </a:rPr>
              <a:t>RFHA 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199" y="3159499"/>
            <a:ext cx="8485659" cy="1512563"/>
          </a:xfrm>
        </p:spPr>
        <p:txBody>
          <a:bodyPr>
            <a:normAutofit fontScale="70000" lnSpcReduction="20000"/>
          </a:bodyPr>
          <a:lstStyle/>
          <a:p>
            <a:r>
              <a:rPr lang="en-US" sz="5067" b="1" dirty="0">
                <a:solidFill>
                  <a:schemeClr val="tx1">
                    <a:lumMod val="75000"/>
                  </a:schemeClr>
                </a:solidFill>
                <a:latin typeface="Lato"/>
              </a:rPr>
              <a:t>To facilitate projects aimed at the improvement of family health and the prevention of HIV and AIDS. </a:t>
            </a:r>
            <a:endParaRPr lang="en-ZA" b="1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E514F6-9AD3-4FE5-8971-A9AFD8E39EAF}"/>
              </a:ext>
            </a:extLst>
          </p:cNvPr>
          <p:cNvSpPr txBox="1"/>
          <p:nvPr/>
        </p:nvSpPr>
        <p:spPr>
          <a:xfrm>
            <a:off x="1456267" y="4906615"/>
            <a:ext cx="8558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Lato"/>
              </a:rPr>
              <a:t>South Africa || Lesotho || Nigeria || Uganda || Ghana || Côte d'Ivoire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Lato"/>
              </a:rPr>
              <a:t>Benin || Togo || India || Bangladesh</a:t>
            </a:r>
            <a:endParaRPr lang="en-ZA" sz="2400" b="1" dirty="0">
              <a:solidFill>
                <a:schemeClr val="tx1">
                  <a:lumMod val="75000"/>
                </a:schemeClr>
              </a:solidFill>
              <a:latin typeface="Lato"/>
            </a:endParaRPr>
          </a:p>
          <a:p>
            <a:endParaRPr lang="en-ZA" sz="2400" dirty="0"/>
          </a:p>
        </p:txBody>
      </p:sp>
    </p:spTree>
    <p:extLst>
      <p:ext uri="{BB962C8B-B14F-4D97-AF65-F5344CB8AC3E}">
        <p14:creationId xmlns="" xmlns:p14="http://schemas.microsoft.com/office/powerpoint/2010/main" val="427894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istal\Downloads\Copy of Presentation Public RFHDs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548679"/>
            <a:ext cx="5050904" cy="622140"/>
          </a:xfrm>
        </p:spPr>
        <p:txBody>
          <a:bodyPr>
            <a:noAutofit/>
          </a:bodyPr>
          <a:lstStyle/>
          <a:p>
            <a:pPr algn="l"/>
            <a:r>
              <a:rPr lang="en-ZA" sz="2800" b="1" dirty="0">
                <a:latin typeface="Lato"/>
              </a:rPr>
              <a:t>RFHA SA NPC update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4825"/>
            <a:ext cx="7715200" cy="4453955"/>
          </a:xfrm>
        </p:spPr>
        <p:txBody>
          <a:bodyPr>
            <a:normAutofit/>
          </a:bodyPr>
          <a:lstStyle/>
          <a:p>
            <a:r>
              <a:rPr lang="en-ZA" b="1" dirty="0">
                <a:latin typeface="Lato"/>
              </a:rPr>
              <a:t>Martin Scholtz Rtn: Programme Director</a:t>
            </a:r>
          </a:p>
          <a:p>
            <a:r>
              <a:rPr lang="en-ZA" b="1" u="sng" dirty="0">
                <a:latin typeface="Lato"/>
              </a:rPr>
              <a:t>Board of Directors:</a:t>
            </a:r>
          </a:p>
          <a:p>
            <a:pPr lvl="1"/>
            <a:r>
              <a:rPr lang="en-ZA" b="1" dirty="0">
                <a:latin typeface="Lato"/>
              </a:rPr>
              <a:t>PDG Grant Daly, </a:t>
            </a:r>
            <a:r>
              <a:rPr lang="en-ZA" b="1" i="1" dirty="0">
                <a:latin typeface="Lato"/>
              </a:rPr>
              <a:t>Board Chair </a:t>
            </a:r>
            <a:r>
              <a:rPr lang="en-ZA" b="1" dirty="0">
                <a:latin typeface="Lato"/>
              </a:rPr>
              <a:t>(SA D9400)</a:t>
            </a:r>
            <a:endParaRPr lang="en-ZA" b="1" dirty="0">
              <a:solidFill>
                <a:srgbClr val="FF0000"/>
              </a:solidFill>
              <a:latin typeface="Lato"/>
            </a:endParaRPr>
          </a:p>
          <a:p>
            <a:pPr lvl="1"/>
            <a:r>
              <a:rPr lang="en-ZA" b="1" dirty="0">
                <a:latin typeface="Lato"/>
              </a:rPr>
              <a:t>PDG Anton Meerkotter, </a:t>
            </a:r>
            <a:r>
              <a:rPr lang="en-ZA" b="1" i="1" dirty="0">
                <a:latin typeface="Lato"/>
              </a:rPr>
              <a:t>Financial Director </a:t>
            </a:r>
            <a:r>
              <a:rPr lang="en-ZA" b="1" dirty="0">
                <a:latin typeface="Lato"/>
              </a:rPr>
              <a:t>(SA D9400)</a:t>
            </a:r>
          </a:p>
          <a:p>
            <a:pPr lvl="1"/>
            <a:r>
              <a:rPr lang="en-ZA" b="1" dirty="0">
                <a:solidFill>
                  <a:schemeClr val="tx2">
                    <a:lumMod val="50000"/>
                  </a:schemeClr>
                </a:solidFill>
                <a:latin typeface="Lato"/>
              </a:rPr>
              <a:t>PDG Greg Cryer (SA D9370)</a:t>
            </a:r>
          </a:p>
          <a:p>
            <a:pPr lvl="1"/>
            <a:r>
              <a:rPr lang="en-ZA" b="1" dirty="0">
                <a:solidFill>
                  <a:schemeClr val="tx2">
                    <a:lumMod val="50000"/>
                  </a:schemeClr>
                </a:solidFill>
                <a:latin typeface="Lato"/>
              </a:rPr>
              <a:t>PDG Lynette Stassen (SA D9350)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135B94-893A-4EDD-AAEE-C4E5DB6984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1" y="4714063"/>
            <a:ext cx="1656224" cy="1544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18D28A-7470-4D97-85F2-2048807635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8389" y="4756392"/>
            <a:ext cx="1656224" cy="1625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B9AF56-C3EE-4F5E-99CA-C52A11A3493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7279" y="4714063"/>
            <a:ext cx="1696867" cy="1544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F2A7CD-C4CD-4094-90E8-80D7DCF21F5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9765" y="4714063"/>
            <a:ext cx="1595259" cy="1595259"/>
          </a:xfrm>
          <a:prstGeom prst="rect">
            <a:avLst/>
          </a:prstGeom>
        </p:spPr>
      </p:pic>
      <p:pic>
        <p:nvPicPr>
          <p:cNvPr id="11" name="Picture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xmlns="" id="{D1F164B5-6E09-418B-A67F-53484765E5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-14" t="13431" r="14" b="17535"/>
          <a:stretch/>
        </p:blipFill>
        <p:spPr>
          <a:xfrm>
            <a:off x="8884250" y="1415049"/>
            <a:ext cx="1326551" cy="1457777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678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1133" y="2902951"/>
            <a:ext cx="3970867" cy="27527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63525" dist="88900" dir="20520000" sx="83000" sy="8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03397" y="2902951"/>
            <a:ext cx="3970867" cy="275278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263525" dist="88900" dir="20520000" sx="83000" sy="8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8" name="Google Shape;348;p19"/>
          <p:cNvSpPr txBox="1">
            <a:spLocks noGrp="1"/>
          </p:cNvSpPr>
          <p:nvPr>
            <p:ph type="title"/>
          </p:nvPr>
        </p:nvSpPr>
        <p:spPr>
          <a:xfrm>
            <a:off x="901068" y="630254"/>
            <a:ext cx="10504741" cy="148943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/>
            <a:r>
              <a:rPr lang="en-ZA" sz="5333" b="1" dirty="0">
                <a:solidFill>
                  <a:srgbClr val="B82D29"/>
                </a:solidFill>
              </a:rPr>
              <a:t>Strategic Alignment:</a:t>
            </a:r>
            <a:br>
              <a:rPr lang="en-ZA" sz="5333" b="1" dirty="0">
                <a:solidFill>
                  <a:srgbClr val="B82D29"/>
                </a:solidFill>
              </a:rPr>
            </a:br>
            <a:r>
              <a:rPr lang="en-ZA" sz="5333" b="1" dirty="0">
                <a:solidFill>
                  <a:srgbClr val="B82D29"/>
                </a:solidFill>
              </a:rPr>
              <a:t>Rotary International</a:t>
            </a:r>
            <a:endParaRPr sz="5333" b="1" dirty="0">
              <a:solidFill>
                <a:srgbClr val="B82D29"/>
              </a:solidFill>
            </a:endParaRPr>
          </a:p>
        </p:txBody>
      </p:sp>
      <p:sp>
        <p:nvSpPr>
          <p:cNvPr id="347" name="Google Shape;347;p19"/>
          <p:cNvSpPr txBox="1">
            <a:spLocks noGrp="1"/>
          </p:cNvSpPr>
          <p:nvPr>
            <p:ph type="body" idx="1"/>
          </p:nvPr>
        </p:nvSpPr>
        <p:spPr>
          <a:xfrm>
            <a:off x="544267" y="3461327"/>
            <a:ext cx="4053133" cy="282977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buNone/>
            </a:pPr>
            <a:r>
              <a:rPr lang="en-ZA" sz="4267" dirty="0">
                <a:solidFill>
                  <a:srgbClr val="FFFFFF"/>
                </a:solidFill>
              </a:rPr>
              <a:t>Disease </a:t>
            </a:r>
            <a:br>
              <a:rPr lang="en-ZA" sz="4267" dirty="0">
                <a:solidFill>
                  <a:srgbClr val="FFFFFF"/>
                </a:solidFill>
              </a:rPr>
            </a:br>
            <a:r>
              <a:rPr lang="en-ZA" sz="4267" dirty="0">
                <a:solidFill>
                  <a:srgbClr val="FFFFFF"/>
                </a:solidFill>
              </a:rPr>
              <a:t>Prevention</a:t>
            </a:r>
            <a:endParaRPr sz="4267" dirty="0">
              <a:solidFill>
                <a:srgbClr val="FFFFFF"/>
              </a:solidFill>
            </a:endParaRPr>
          </a:p>
        </p:txBody>
      </p:sp>
      <p:sp>
        <p:nvSpPr>
          <p:cNvPr id="349" name="Google Shape;349;p19"/>
          <p:cNvSpPr txBox="1">
            <a:spLocks noGrp="1"/>
          </p:cNvSpPr>
          <p:nvPr>
            <p:ph type="body" idx="2"/>
          </p:nvPr>
        </p:nvSpPr>
        <p:spPr>
          <a:xfrm>
            <a:off x="7584592" y="3461327"/>
            <a:ext cx="3980875" cy="282977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4267" dirty="0">
                <a:solidFill>
                  <a:srgbClr val="FFFFFF"/>
                </a:solidFill>
              </a:rPr>
              <a:t>Maternal &amp; Child Health</a:t>
            </a:r>
            <a:endParaRPr sz="4267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21667" y="4718071"/>
            <a:ext cx="2559243" cy="1998652"/>
          </a:xfrm>
          <a:prstGeom prst="round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  <a:effectLst>
            <a:outerShdw blurRad="263525" dist="254000" dir="20520000" sx="83000" sy="8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83240" y="2115968"/>
            <a:ext cx="2968449" cy="2201665"/>
          </a:xfrm>
          <a:prstGeom prst="round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  <a:effectLst>
            <a:outerShdw blurRad="263525" dist="254000" dir="20520000" sx="83000" sy="8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 descr="unnamed.png">
            <a:extLst>
              <a:ext uri="{FF2B5EF4-FFF2-40B4-BE49-F238E27FC236}">
                <a16:creationId xmlns:a16="http://schemas.microsoft.com/office/drawing/2014/main" xmlns="" id="{327998CF-1C65-4E6C-A9F0-8F4A8993B4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1" y="381439"/>
            <a:ext cx="1979621" cy="1979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24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"/>
          <p:cNvSpPr txBox="1">
            <a:spLocks noGrp="1"/>
          </p:cNvSpPr>
          <p:nvPr>
            <p:ph type="subTitle" idx="4294967295"/>
          </p:nvPr>
        </p:nvSpPr>
        <p:spPr>
          <a:xfrm>
            <a:off x="0" y="2658534"/>
            <a:ext cx="12192000" cy="212301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beneficiaries have been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/>
              <a:t>offered over </a:t>
            </a:r>
            <a:r>
              <a:rPr lang="en-US" sz="6400" b="1" dirty="0">
                <a:solidFill>
                  <a:srgbClr val="B82D29"/>
                </a:solidFill>
              </a:rPr>
              <a:t>11 million</a:t>
            </a:r>
            <a:r>
              <a:rPr lang="en-US" sz="6400" dirty="0">
                <a:solidFill>
                  <a:srgbClr val="B82D29"/>
                </a:solidFill>
              </a:rPr>
              <a:t>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/>
              <a:t>free health services </a:t>
            </a:r>
            <a:endParaRPr sz="4800" b="1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5E4E7093-FC24-4C31-9432-EF61ADBC058B}"/>
              </a:ext>
            </a:extLst>
          </p:cNvPr>
          <p:cNvSpPr txBox="1">
            <a:spLocks/>
          </p:cNvSpPr>
          <p:nvPr/>
        </p:nvSpPr>
        <p:spPr>
          <a:xfrm>
            <a:off x="-42334" y="1159935"/>
            <a:ext cx="12124267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35463" indent="0" algn="ctr">
              <a:lnSpc>
                <a:spcPct val="80000"/>
              </a:lnSpc>
              <a:buNone/>
            </a:pPr>
            <a:r>
              <a:rPr lang="en-ZA" sz="10666" b="1" dirty="0">
                <a:solidFill>
                  <a:srgbClr val="B82D29"/>
                </a:solidFill>
              </a:rPr>
              <a:t>2,524,905</a:t>
            </a:r>
            <a:endParaRPr lang="en-ZA" sz="10666" dirty="0">
              <a:solidFill>
                <a:srgbClr val="B82D29"/>
              </a:solidFill>
            </a:endParaRPr>
          </a:p>
          <a:p>
            <a:pPr marL="135463" indent="0" algn="ctr">
              <a:lnSpc>
                <a:spcPct val="80000"/>
              </a:lnSpc>
              <a:buNone/>
            </a:pPr>
            <a:endParaRPr lang="en-ZA" sz="10666" dirty="0">
              <a:solidFill>
                <a:srgbClr val="B82D2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21382E-7960-4B95-A7DD-7C9E4ED670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39733">
            <a:off x="-509921" y="850200"/>
            <a:ext cx="4825501" cy="995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08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1563" y="151790"/>
            <a:ext cx="7236296" cy="10146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36561">
              <a:lnSpc>
                <a:spcPct val="120000"/>
              </a:lnSpc>
              <a:spcAft>
                <a:spcPts val="600"/>
              </a:spcAft>
              <a:buNone/>
              <a:tabLst>
                <a:tab pos="341305" algn="l"/>
                <a:tab pos="569899" algn="l"/>
              </a:tabLst>
            </a:pPr>
            <a:r>
              <a:rPr lang="en-US" altLang="en-US" sz="5400" b="1" dirty="0">
                <a:latin typeface="Lato"/>
              </a:rPr>
              <a:t>WHY ARE WE NEEDED:</a:t>
            </a:r>
            <a:endParaRPr lang="en-US" altLang="en-US" sz="1100" b="1" dirty="0">
              <a:latin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186" y="1435088"/>
            <a:ext cx="222659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7200" b="1" dirty="0">
                <a:solidFill>
                  <a:schemeClr val="accent4">
                    <a:lumMod val="75000"/>
                  </a:schemeClr>
                </a:solidFill>
                <a:latin typeface="Lato"/>
              </a:rPr>
              <a:t>37,9</a:t>
            </a:r>
            <a:r>
              <a:rPr lang="en-ZA" sz="1400" b="1" dirty="0">
                <a:solidFill>
                  <a:schemeClr val="accent4">
                    <a:lumMod val="75000"/>
                  </a:schemeClr>
                </a:solidFill>
                <a:latin typeface="Lato"/>
              </a:rPr>
              <a:t> </a:t>
            </a:r>
          </a:p>
          <a:p>
            <a:pPr algn="ctr"/>
            <a:r>
              <a:rPr lang="en-ZA" sz="1400" b="1" dirty="0">
                <a:solidFill>
                  <a:schemeClr val="accent4">
                    <a:lumMod val="75000"/>
                  </a:schemeClr>
                </a:solidFill>
                <a:latin typeface="Lato"/>
              </a:rPr>
              <a:t>MILLION PEOPLE ARE </a:t>
            </a:r>
            <a:br>
              <a:rPr lang="en-ZA" sz="1400" b="1" dirty="0">
                <a:solidFill>
                  <a:schemeClr val="accent4">
                    <a:lumMod val="75000"/>
                  </a:schemeClr>
                </a:solidFill>
                <a:latin typeface="Lato"/>
              </a:rPr>
            </a:br>
            <a:r>
              <a:rPr lang="en-ZA" sz="1400" b="1" spc="300" dirty="0">
                <a:solidFill>
                  <a:schemeClr val="accent4">
                    <a:lumMod val="75000"/>
                  </a:schemeClr>
                </a:solidFill>
                <a:latin typeface="Lato"/>
              </a:rPr>
              <a:t>LIVING</a:t>
            </a:r>
            <a:r>
              <a:rPr lang="en-ZA" sz="1400" b="1" dirty="0">
                <a:solidFill>
                  <a:schemeClr val="accent4">
                    <a:lumMod val="75000"/>
                  </a:schemeClr>
                </a:solidFill>
                <a:latin typeface="Lato"/>
              </a:rPr>
              <a:t> </a:t>
            </a:r>
            <a:br>
              <a:rPr lang="en-ZA" sz="1400" b="1" dirty="0">
                <a:solidFill>
                  <a:schemeClr val="accent4">
                    <a:lumMod val="75000"/>
                  </a:schemeClr>
                </a:solidFill>
                <a:latin typeface="Lato"/>
              </a:rPr>
            </a:br>
            <a:r>
              <a:rPr lang="en-ZA" sz="3200" b="1" dirty="0">
                <a:solidFill>
                  <a:schemeClr val="accent4">
                    <a:lumMod val="75000"/>
                  </a:schemeClr>
                </a:solidFill>
                <a:latin typeface="Lato"/>
              </a:rPr>
              <a:t>WITH HIV</a:t>
            </a:r>
            <a:endParaRPr lang="en-ZA" sz="1400" b="1" dirty="0">
              <a:solidFill>
                <a:schemeClr val="accent4">
                  <a:lumMod val="75000"/>
                </a:schemeClr>
              </a:solidFill>
              <a:latin typeface="Lato"/>
            </a:endParaRPr>
          </a:p>
          <a:p>
            <a:pPr algn="ctr"/>
            <a:r>
              <a:rPr lang="en-ZA" sz="1400" b="1" spc="300" dirty="0">
                <a:solidFill>
                  <a:schemeClr val="accent4">
                    <a:lumMod val="75000"/>
                  </a:schemeClr>
                </a:solidFill>
                <a:latin typeface="Lato"/>
              </a:rPr>
              <a:t>WORLDWIDE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7445" y="461487"/>
            <a:ext cx="182110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6600" b="1" dirty="0">
                <a:solidFill>
                  <a:schemeClr val="accent5">
                    <a:lumMod val="75000"/>
                  </a:schemeClr>
                </a:solidFill>
              </a:rPr>
              <a:t>1,5</a:t>
            </a:r>
            <a:r>
              <a:rPr lang="en-ZA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ZA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ZA" sz="2400" b="1" dirty="0">
                <a:solidFill>
                  <a:schemeClr val="accent5">
                    <a:lumMod val="75000"/>
                  </a:schemeClr>
                </a:solidFill>
              </a:rPr>
              <a:t>MILLION</a:t>
            </a:r>
            <a:r>
              <a:rPr lang="en-ZA" sz="1400" b="1" dirty="0">
                <a:solidFill>
                  <a:schemeClr val="accent5">
                    <a:lumMod val="75000"/>
                  </a:schemeClr>
                </a:solidFill>
              </a:rPr>
              <a:t> PEOPLE </a:t>
            </a:r>
          </a:p>
          <a:p>
            <a:pPr algn="ctr"/>
            <a:r>
              <a:rPr lang="en-ZA" sz="1400" b="1" dirty="0">
                <a:solidFill>
                  <a:schemeClr val="accent5">
                    <a:lumMod val="75000"/>
                  </a:schemeClr>
                </a:solidFill>
              </a:rPr>
              <a:t>DIE FROM </a:t>
            </a:r>
            <a:r>
              <a:rPr lang="en-ZA" sz="1400" b="1" spc="300" dirty="0">
                <a:solidFill>
                  <a:schemeClr val="accent5">
                    <a:lumMod val="75000"/>
                  </a:schemeClr>
                </a:solidFill>
              </a:rPr>
              <a:t>TB EVERY </a:t>
            </a:r>
          </a:p>
          <a:p>
            <a:pPr algn="ctr"/>
            <a:r>
              <a:rPr lang="en-ZA" sz="4000" b="1" u="sng" dirty="0">
                <a:solidFill>
                  <a:schemeClr val="accent5">
                    <a:lumMod val="75000"/>
                  </a:schemeClr>
                </a:solidFill>
              </a:rPr>
              <a:t>YEAR</a:t>
            </a:r>
          </a:p>
          <a:p>
            <a:pPr algn="ctr"/>
            <a:r>
              <a:rPr lang="en-ZA" sz="1400" b="1" dirty="0">
                <a:solidFill>
                  <a:schemeClr val="accent5">
                    <a:lumMod val="75000"/>
                  </a:schemeClr>
                </a:solidFill>
              </a:rPr>
              <a:t>GLOBALLY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8482" y="1435089"/>
            <a:ext cx="280540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Lato"/>
              </a:rPr>
              <a:t>1 PERSON </a:t>
            </a:r>
            <a:r>
              <a:rPr lang="en-ZA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Lato"/>
              </a:rPr>
              <a:t>IS INFECTED WITH HIV </a:t>
            </a:r>
            <a:r>
              <a:rPr lang="en-ZA" sz="3200" b="1" spc="-300" dirty="0">
                <a:solidFill>
                  <a:schemeClr val="tx1">
                    <a:lumMod val="60000"/>
                    <a:lumOff val="40000"/>
                  </a:schemeClr>
                </a:solidFill>
                <a:latin typeface="Lato"/>
              </a:rPr>
              <a:t>EVERY</a:t>
            </a:r>
            <a:r>
              <a:rPr lang="en-ZA" sz="32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Lato"/>
              </a:rPr>
              <a:t> </a:t>
            </a:r>
          </a:p>
          <a:p>
            <a:pPr algn="ctr"/>
            <a:r>
              <a:rPr lang="en-ZA" sz="3200" b="1" u="sng" spc="-151" dirty="0">
                <a:solidFill>
                  <a:schemeClr val="tx1">
                    <a:lumMod val="60000"/>
                    <a:lumOff val="40000"/>
                  </a:schemeClr>
                </a:solidFill>
                <a:latin typeface="Lato"/>
              </a:rPr>
              <a:t>17 SECONDS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34439" y="3629470"/>
            <a:ext cx="294445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76 PEOPLE </a:t>
            </a:r>
            <a:r>
              <a:rPr lang="en-ZA" sz="2800" b="1" spc="300" dirty="0">
                <a:solidFill>
                  <a:schemeClr val="accent2">
                    <a:lumMod val="75000"/>
                  </a:schemeClr>
                </a:solidFill>
              </a:rPr>
              <a:t>DIE EVERY </a:t>
            </a:r>
            <a:r>
              <a:rPr lang="en-ZA" sz="4000" b="1" dirty="0">
                <a:solidFill>
                  <a:schemeClr val="accent2">
                    <a:lumMod val="75000"/>
                  </a:schemeClr>
                </a:solidFill>
              </a:rPr>
              <a:t>MINUTE</a:t>
            </a:r>
          </a:p>
          <a:p>
            <a:pPr algn="ctr"/>
            <a:r>
              <a:rPr lang="en-ZA" sz="2000" b="1" dirty="0">
                <a:solidFill>
                  <a:schemeClr val="accent2">
                    <a:lumMod val="75000"/>
                  </a:schemeClr>
                </a:solidFill>
              </a:rPr>
              <a:t>FROM </a:t>
            </a:r>
            <a:r>
              <a:rPr lang="en-ZA" sz="2800" b="1" u="sng" dirty="0">
                <a:solidFill>
                  <a:schemeClr val="accent2">
                    <a:lumMod val="75000"/>
                  </a:schemeClr>
                </a:solidFill>
              </a:rPr>
              <a:t>PREVENTABLE</a:t>
            </a:r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ZA" sz="2000" b="1" dirty="0">
                <a:solidFill>
                  <a:schemeClr val="accent2">
                    <a:lumMod val="75000"/>
                  </a:schemeClr>
                </a:solidFill>
              </a:rPr>
              <a:t>DISEASES GLOBALLY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51923" y="3497737"/>
            <a:ext cx="24586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6600" b="1" spc="-151" dirty="0"/>
              <a:t>2500</a:t>
            </a:r>
            <a:r>
              <a:rPr lang="en-ZA" sz="4400" b="1" dirty="0"/>
              <a:t> </a:t>
            </a:r>
            <a:r>
              <a:rPr lang="en-ZA" sz="3600" b="1" spc="300" dirty="0"/>
              <a:t>YOUNG</a:t>
            </a:r>
            <a:r>
              <a:rPr lang="en-ZA" sz="3600" b="1" dirty="0"/>
              <a:t> WOMEN </a:t>
            </a:r>
            <a:r>
              <a:rPr lang="en-ZA" sz="2400" b="1" dirty="0"/>
              <a:t>GET HIV EVERY WEEK</a:t>
            </a:r>
          </a:p>
          <a:p>
            <a:pPr algn="ctr"/>
            <a:r>
              <a:rPr lang="en-ZA" sz="1600" b="1" dirty="0"/>
              <a:t>IN SOUTH AFRICA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54481" y="2620029"/>
            <a:ext cx="20360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>
                <a:solidFill>
                  <a:srgbClr val="C00000"/>
                </a:solidFill>
                <a:latin typeface="Lato"/>
              </a:rPr>
              <a:t>QUADRUPLE</a:t>
            </a:r>
            <a:r>
              <a:rPr lang="en-ZA" sz="1400" b="1" dirty="0">
                <a:solidFill>
                  <a:srgbClr val="C00000"/>
                </a:solidFill>
                <a:latin typeface="Lato"/>
              </a:rPr>
              <a:t> </a:t>
            </a:r>
          </a:p>
          <a:p>
            <a:pPr algn="ctr"/>
            <a:r>
              <a:rPr lang="en-ZA" sz="2400" b="1" dirty="0">
                <a:solidFill>
                  <a:srgbClr val="C00000"/>
                </a:solidFill>
                <a:latin typeface="Lato"/>
              </a:rPr>
              <a:t>BURDEN OF</a:t>
            </a:r>
            <a:r>
              <a:rPr lang="en-ZA" sz="1400" b="1" dirty="0">
                <a:solidFill>
                  <a:srgbClr val="C00000"/>
                </a:solidFill>
                <a:latin typeface="Lato"/>
              </a:rPr>
              <a:t/>
            </a:r>
            <a:br>
              <a:rPr lang="en-ZA" sz="1400" b="1" dirty="0">
                <a:solidFill>
                  <a:srgbClr val="C00000"/>
                </a:solidFill>
                <a:latin typeface="Lato"/>
              </a:rPr>
            </a:br>
            <a:r>
              <a:rPr lang="en-ZA" sz="3200" b="1" dirty="0">
                <a:solidFill>
                  <a:srgbClr val="C00000"/>
                </a:solidFill>
                <a:latin typeface="Lato"/>
              </a:rPr>
              <a:t>DISEASE</a:t>
            </a:r>
            <a:r>
              <a:rPr lang="en-ZA" sz="1400" b="1" dirty="0">
                <a:solidFill>
                  <a:srgbClr val="C00000"/>
                </a:solidFill>
                <a:latin typeface="Lato"/>
              </a:rPr>
              <a:t> </a:t>
            </a:r>
            <a:br>
              <a:rPr lang="en-ZA" sz="1400" b="1" dirty="0">
                <a:solidFill>
                  <a:srgbClr val="C00000"/>
                </a:solidFill>
                <a:latin typeface="Lato"/>
              </a:rPr>
            </a:br>
            <a:r>
              <a:rPr lang="en-ZA" sz="1400" b="1" dirty="0">
                <a:solidFill>
                  <a:srgbClr val="C00000"/>
                </a:solidFill>
                <a:latin typeface="Lato"/>
              </a:rPr>
              <a:t>IS CRIPPLING SOUTH AFRICA</a:t>
            </a:r>
          </a:p>
          <a:p>
            <a:pPr algn="ctr"/>
            <a:r>
              <a:rPr lang="en-ZA" sz="1600" b="1" dirty="0">
                <a:solidFill>
                  <a:srgbClr val="C00000"/>
                </a:solidFill>
                <a:latin typeface="Lato"/>
              </a:rPr>
              <a:t>AND THE WORLD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66" y="4706687"/>
            <a:ext cx="245862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>107,467</a:t>
            </a:r>
            <a:r>
              <a:rPr lang="en-ZA" sz="11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> </a:t>
            </a: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/>
            </a:r>
            <a:br>
              <a:rPr lang="en-ZA" sz="14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</a:br>
            <a:r>
              <a:rPr lang="en-ZA" sz="1400" b="1" spc="300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>SOUTH AFRICANS</a:t>
            </a: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/>
            </a:r>
            <a:br>
              <a:rPr lang="en-ZA" sz="14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</a:b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> ARE DIAGNOSED WITH</a:t>
            </a: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/>
            </a:r>
            <a:b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</a:b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> </a:t>
            </a:r>
            <a:r>
              <a:rPr lang="en-ZA" sz="36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>CANCER</a:t>
            </a: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> </a:t>
            </a: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  <a:latin typeface="Lato"/>
              </a:rPr>
              <a:t>EACH YEAR</a:t>
            </a:r>
            <a:endParaRPr lang="en-ZA" sz="1051" dirty="0">
              <a:solidFill>
                <a:schemeClr val="accent1">
                  <a:lumMod val="75000"/>
                </a:schemeClr>
              </a:solidFill>
              <a:latin typeface="Lato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1828" y="3721802"/>
            <a:ext cx="1740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b="1" dirty="0">
                <a:solidFill>
                  <a:schemeClr val="accent6">
                    <a:lumMod val="75000"/>
                  </a:schemeClr>
                </a:solidFill>
                <a:latin typeface="Lato"/>
              </a:rPr>
              <a:t>1 IN 50 </a:t>
            </a:r>
          </a:p>
          <a:p>
            <a:pPr algn="ctr"/>
            <a:r>
              <a:rPr lang="en-ZA" sz="2000" b="1" dirty="0">
                <a:solidFill>
                  <a:schemeClr val="accent6">
                    <a:lumMod val="75000"/>
                  </a:schemeClr>
                </a:solidFill>
                <a:latin typeface="Lato"/>
              </a:rPr>
              <a:t>PEOPLE ARE INFECTED WITH </a:t>
            </a:r>
            <a:br>
              <a:rPr lang="en-ZA" sz="2000" b="1" dirty="0">
                <a:solidFill>
                  <a:schemeClr val="accent6">
                    <a:lumMod val="75000"/>
                  </a:schemeClr>
                </a:solidFill>
                <a:latin typeface="Lato"/>
              </a:rPr>
            </a:br>
            <a:r>
              <a:rPr lang="en-ZA" sz="2000" b="1" dirty="0">
                <a:solidFill>
                  <a:schemeClr val="accent6">
                    <a:lumMod val="75000"/>
                  </a:schemeClr>
                </a:solidFill>
                <a:latin typeface="Lato"/>
              </a:rPr>
              <a:t>HEPATITIS</a:t>
            </a:r>
          </a:p>
          <a:p>
            <a:pPr algn="ctr"/>
            <a:r>
              <a:rPr lang="en-ZA" sz="2000" b="1" dirty="0">
                <a:solidFill>
                  <a:schemeClr val="accent6">
                    <a:lumMod val="75000"/>
                  </a:schemeClr>
                </a:solidFill>
                <a:latin typeface="Lato"/>
              </a:rPr>
              <a:t>B OR C</a:t>
            </a:r>
          </a:p>
        </p:txBody>
      </p:sp>
    </p:spTree>
    <p:extLst>
      <p:ext uri="{BB962C8B-B14F-4D97-AF65-F5344CB8AC3E}">
        <p14:creationId xmlns="" xmlns:p14="http://schemas.microsoft.com/office/powerpoint/2010/main" val="208786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14031</TotalTime>
  <Words>431</Words>
  <Application>Microsoft Office PowerPoint</Application>
  <PresentationFormat>Custom</PresentationFormat>
  <Paragraphs>59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WHAT IS RFHA? Rotary Action Group for Family  Health &amp; AIDS Prevention </vt:lpstr>
      <vt:lpstr>RFHA OBJECTIVE</vt:lpstr>
      <vt:lpstr>RFHA SA NPC update 2020</vt:lpstr>
      <vt:lpstr>Strategic Alignment: Rotary International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POETS 2020-2021</dc:title>
  <dc:creator>Pieter Stassen</dc:creator>
  <cp:lastModifiedBy>John</cp:lastModifiedBy>
  <cp:revision>20</cp:revision>
  <cp:lastPrinted>2020-05-16T06:11:33Z</cp:lastPrinted>
  <dcterms:created xsi:type="dcterms:W3CDTF">2020-04-25T07:58:07Z</dcterms:created>
  <dcterms:modified xsi:type="dcterms:W3CDTF">2020-06-04T01:31:22Z</dcterms:modified>
</cp:coreProperties>
</file>