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4" r:id="rId2"/>
    <p:sldId id="282" r:id="rId3"/>
    <p:sldId id="283" r:id="rId4"/>
    <p:sldId id="284" r:id="rId5"/>
    <p:sldId id="285" r:id="rId6"/>
    <p:sldId id="286" r:id="rId7"/>
    <p:sldId id="287" r:id="rId8"/>
    <p:sldId id="288" r:id="rId9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ED9C9-CCB0-42B2-A8F6-0F0356074FEF}" type="datetimeFigureOut">
              <a:rPr lang="en-ZA" smtClean="0"/>
              <a:pPr/>
              <a:t>2020-06-04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0226-B6C5-43C6-8571-856957671C8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660903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68E72-AC6D-4D18-9689-C54E536B54E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EDA64-95EC-4AD5-8A15-9D5C77F8B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964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8720F5-1761-4D36-9460-69A599022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69C0EF-9E69-48CB-B0BD-E57FD8CD5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A7BE64-D5C8-4ADF-99F8-A6820741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FB9734-3D41-4867-A9AD-CADA8EC4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1B4679-75AF-4435-9ABE-AF82D376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97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839F3F-886F-4BA8-B11C-0892BD1B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0A1DA5F-4782-47C7-9231-0FAB258CD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46EB61-B797-45F7-8C5E-E84D41EF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9AC8D6-698A-48CD-8D67-BB173F32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7E14C0-1C17-440D-8C0E-7E7634B6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54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C461D5E-1217-4B4C-9FDB-719258AEE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E1FA216-2521-4B2B-80BC-68D940CBE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71D167-3A64-478C-A73B-B8813579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475B47-CF26-4865-BA4B-88AE86A1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A5F8BD-1C6B-4D56-A197-7C98D230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848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150A70-404C-4660-A2B5-4898A65DF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911FF9-802B-408C-9483-A195F0AC2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F071E5-C986-49FA-8521-EEA89B05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507FDF-ACE8-4A5E-9521-C61655F8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96F086-68E1-4A06-B91B-2909D546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27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87A34E-30DF-452A-B796-1B7A99CB0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636538-CEAC-4E64-8DC3-855BE2579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2B46C7-BA44-4834-A7E9-5D7BE7AA9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4CA986-83D0-48DE-ABAE-09540B43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2B12C8-424A-49FC-91D9-4C7B7848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29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FCEDA0-6DA0-4800-A454-CEB8402F1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7AE580-9206-4DC0-8D8D-8A99206A1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22449DF-4610-4A5D-9DDC-DCB570B0B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BB8B3D-EA6A-4638-9F54-1EDE9E51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EAA42C-114C-4C11-A729-AAA18C02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31D1F7-8A30-44A1-8543-A3663DA7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727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7F0601-5839-4FEB-92BE-5C0B6348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B00B32-ABA5-48BC-AAEB-F4F29E33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6BCD8E-C481-4C9F-AD5F-2090F96F0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D311E8-4CCF-4813-99A9-B01EB5642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5ADAC19-8BE8-493B-8819-0F9DE7DB1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8BCB3F5-2CFA-44F3-8800-947DCBFD9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7A6BF54-9450-4967-A88A-9438ECB5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4E928E9-58A1-4F65-87A7-37F839F7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216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3DE3C-7488-4180-8200-3F9B15C5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E62F75-AF04-4A4C-BAF2-DACA8AF4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05325D-D76C-4EC9-A7A4-9BE50224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64771A2-0FB0-46D7-A31A-EC9EF1DA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175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1633747-4AF8-4502-BDB1-E7405C32A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3BAE9FE-41A0-482F-A3FB-3D198E8DE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AF49E9-E5E3-4139-BF17-3885C00D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930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8311E0-A7B1-4AEE-B1E2-C78504231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1C92D5-7BE8-427B-902D-1AB3DED4F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BB2F004-E745-4F7F-A77B-194FB1F28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B35DD5-79B6-4B28-84CD-472E7930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391A9E-BDE1-43B0-889F-6D9867D1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ED158D-5BA0-46A1-A251-08120CA0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365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989C0C-E845-43A5-9933-E62BBBBB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A9E42F-F531-4F12-8B38-A56BA424A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E5D11A-ABA3-4D27-B0BC-4385CE4F1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4DF6E3-8D1E-40EF-B006-B36232945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0136FB4-3B25-4132-939A-61612395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ECCC52-2C54-4BCC-8024-D687C6F2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981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3067A15-993A-4564-9AC3-C383A9FF4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70806C-4280-4C61-B21C-59A2545FA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4291DF-D546-4D4A-8224-18CE885F1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34875F-8BB7-4257-A6DD-0E39FBA37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283273-13B2-49DA-8391-46B123261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737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32659"/>
            <a:ext cx="6858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9944" y="1911927"/>
            <a:ext cx="8752115" cy="3893128"/>
          </a:xfrm>
        </p:spPr>
        <p:txBody>
          <a:bodyPr/>
          <a:lstStyle/>
          <a:p>
            <a:r>
              <a:rPr lang="en-US" sz="3200" b="1" u="sng" dirty="0">
                <a:solidFill>
                  <a:schemeClr val="tx1"/>
                </a:solidFill>
              </a:rPr>
              <a:t>CLUB </a:t>
            </a:r>
            <a:r>
              <a:rPr lang="en-US" sz="3200" b="1" u="sng" dirty="0" smtClean="0">
                <a:solidFill>
                  <a:schemeClr val="tx1"/>
                </a:solidFill>
              </a:rPr>
              <a:t>BY-LAWS</a:t>
            </a:r>
            <a:r>
              <a:rPr lang="en-US" b="1" u="sng" dirty="0">
                <a:solidFill>
                  <a:schemeClr val="tx1"/>
                </a:solidFill>
              </a:rPr>
              <a:t/>
            </a:r>
            <a:br>
              <a:rPr lang="en-US" b="1" u="sng" dirty="0">
                <a:solidFill>
                  <a:schemeClr val="tx1"/>
                </a:solidFill>
              </a:rPr>
            </a:br>
            <a:r>
              <a:rPr lang="en-US" b="1" u="sng" dirty="0">
                <a:solidFill>
                  <a:schemeClr val="tx1"/>
                </a:solidFill>
              </a:rPr>
              <a:t/>
            </a:r>
            <a:br>
              <a:rPr lang="en-US" b="1" u="sng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Presented by:</a:t>
            </a:r>
          </a:p>
          <a:p>
            <a:r>
              <a:rPr lang="en-US" sz="2800" dirty="0">
                <a:solidFill>
                  <a:schemeClr val="tx1"/>
                </a:solidFill>
              </a:rPr>
              <a:t>Lynette Stassen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D9350 District Trainer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3200" dirty="0"/>
              <a:t>“What are Club Bylaws?”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0"/>
            <a:ext cx="1143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" name="Picture 9" descr="A person taking a selfie&#10;&#10;Description automatically generated">
            <a:extLst>
              <a:ext uri="{FF2B5EF4-FFF2-40B4-BE49-F238E27FC236}">
                <a16:creationId xmlns="" xmlns:a16="http://schemas.microsoft.com/office/drawing/2014/main" id="{E8F7AC27-F409-4F4F-AC34-C91152C859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364" y="1923803"/>
            <a:ext cx="1981200" cy="25511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9217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690" y="1175657"/>
            <a:ext cx="10460183" cy="5290457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CLUB BYLAWS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What are Club Bylaws?</a:t>
            </a:r>
          </a:p>
          <a:p>
            <a:pPr algn="l"/>
            <a:endParaRPr lang="en-US" sz="2000" dirty="0"/>
          </a:p>
          <a:p>
            <a:pPr marL="457200" indent="-457200" algn="l">
              <a:buAutoNum type="arabicPeriod"/>
            </a:pPr>
            <a:r>
              <a:rPr lang="en-US" sz="3200" dirty="0"/>
              <a:t>Part of constitution that sets out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What clubs can do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What clubs cannot do</a:t>
            </a:r>
          </a:p>
          <a:p>
            <a:pPr lvl="1" algn="l"/>
            <a:endParaRPr lang="en-US" sz="2800" dirty="0"/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A Rotary club has 2 constitutional documents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800" b="1" dirty="0"/>
              <a:t>Club Constitution</a:t>
            </a:r>
            <a:r>
              <a:rPr lang="en-US" sz="2800" dirty="0"/>
              <a:t>: prescribed text by RI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800" b="1" dirty="0"/>
              <a:t>Club Bylaws</a:t>
            </a:r>
            <a:r>
              <a:rPr lang="en-US" sz="2800" dirty="0"/>
              <a:t>: Basic requirements as per RI + amend with own club rules + tax provisions</a:t>
            </a:r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914400" lvl="1" indent="-457200" algn="l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131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691" y="1175657"/>
            <a:ext cx="10432473" cy="5290457"/>
          </a:xfrm>
        </p:spPr>
        <p:txBody>
          <a:bodyPr>
            <a:normAutofit/>
          </a:bodyPr>
          <a:lstStyle/>
          <a:p>
            <a:r>
              <a:rPr lang="en-US" sz="4800" dirty="0"/>
              <a:t>CLUB BYLAWS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Why are Club Bylaws important?</a:t>
            </a:r>
          </a:p>
          <a:p>
            <a:pPr algn="l"/>
            <a:endParaRPr lang="en-US" sz="2000" dirty="0"/>
          </a:p>
          <a:p>
            <a:pPr marL="457200" indent="-457200" algn="l">
              <a:buAutoNum type="arabicPeriod"/>
            </a:pPr>
            <a:r>
              <a:rPr lang="en-US" sz="3200" dirty="0"/>
              <a:t>New changes from RI regarding club </a:t>
            </a:r>
            <a:r>
              <a:rPr lang="en-US" sz="3200" b="1" i="1" dirty="0"/>
              <a:t>flexibility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Legal power to </a:t>
            </a:r>
            <a:r>
              <a:rPr lang="en-US" sz="3200" b="1" dirty="0"/>
              <a:t>incorporate</a:t>
            </a:r>
            <a:r>
              <a:rPr lang="en-US" sz="3200" dirty="0"/>
              <a:t> the flexible changes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b="1" dirty="0"/>
              <a:t>Consider</a:t>
            </a:r>
            <a:r>
              <a:rPr lang="en-US" sz="2800" dirty="0"/>
              <a:t> what you want to do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b="1" dirty="0"/>
              <a:t>How</a:t>
            </a:r>
            <a:r>
              <a:rPr lang="en-US" sz="2800" dirty="0"/>
              <a:t> you want to do it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b="1" dirty="0"/>
              <a:t>Draft</a:t>
            </a:r>
            <a:r>
              <a:rPr lang="en-US" sz="2800" dirty="0"/>
              <a:t> amendments to the bylaws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Have bylaws </a:t>
            </a:r>
            <a:r>
              <a:rPr lang="en-US" sz="2800" b="1" dirty="0"/>
              <a:t>approved</a:t>
            </a:r>
            <a:r>
              <a:rPr lang="en-US" sz="2800" dirty="0"/>
              <a:t> by your members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b="1" dirty="0"/>
              <a:t>Implement</a:t>
            </a:r>
            <a:r>
              <a:rPr lang="en-US" sz="2800" dirty="0"/>
              <a:t>!</a:t>
            </a:r>
          </a:p>
          <a:p>
            <a:pPr marL="457200" indent="-457200" algn="l">
              <a:buFont typeface="+mj-lt"/>
              <a:buAutoNum type="arabicPeriod"/>
            </a:pPr>
            <a:endParaRPr lang="en-US" sz="3200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914400" lvl="1" indent="-457200" algn="l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95457E-172E-4228-BC42-96C7EA491D0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240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2835" y="1175657"/>
            <a:ext cx="10460183" cy="5290457"/>
          </a:xfrm>
        </p:spPr>
        <p:txBody>
          <a:bodyPr>
            <a:normAutofit/>
          </a:bodyPr>
          <a:lstStyle/>
          <a:p>
            <a:r>
              <a:rPr lang="en-US" sz="4800" dirty="0"/>
              <a:t>CLUB BYLAWS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Example of changes for Club Bylaws</a:t>
            </a:r>
          </a:p>
          <a:p>
            <a:pPr algn="l"/>
            <a:endParaRPr lang="en-US" sz="2000" dirty="0"/>
          </a:p>
          <a:p>
            <a:pPr marL="457200" indent="-457200" algn="l">
              <a:buAutoNum type="arabicPeriod"/>
            </a:pPr>
            <a:r>
              <a:rPr lang="en-US" sz="3200" dirty="0"/>
              <a:t>New clause on flexibility to overcome Article 7 Section 1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800" i="1" dirty="0"/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Method of meeting requires no bylaw change as constitution states</a:t>
            </a:r>
          </a:p>
          <a:p>
            <a:pPr lvl="1" algn="l"/>
            <a:r>
              <a:rPr lang="en-US" sz="2800" b="1" dirty="0">
                <a:solidFill>
                  <a:srgbClr val="FF0000"/>
                </a:solidFill>
              </a:rPr>
              <a:t>“</a:t>
            </a:r>
            <a:r>
              <a:rPr lang="en-US" sz="2800" b="1" i="1" dirty="0">
                <a:solidFill>
                  <a:srgbClr val="FF0000"/>
                </a:solidFill>
              </a:rPr>
              <a:t>Attendance may be in person, by telephone, online or through and online interactive activity</a:t>
            </a:r>
            <a:r>
              <a:rPr lang="en-US" sz="2800" b="1" dirty="0">
                <a:solidFill>
                  <a:srgbClr val="FF0000"/>
                </a:solidFill>
              </a:rPr>
              <a:t>”. </a:t>
            </a:r>
            <a:endParaRPr lang="en-US" sz="2400" b="1" dirty="0">
              <a:solidFill>
                <a:srgbClr val="FF0000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endParaRPr lang="en-US" sz="3200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914400" lvl="1" indent="-457200" algn="l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95457E-172E-4228-BC42-96C7EA491D0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40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691" y="1175657"/>
            <a:ext cx="10460182" cy="5290457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/>
              <a:t>CLUB BYLAWS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Attendance at Club meetings</a:t>
            </a:r>
          </a:p>
          <a:p>
            <a:pPr algn="l"/>
            <a:endParaRPr lang="en-US" sz="2000" dirty="0"/>
          </a:p>
          <a:p>
            <a:pPr marL="457200" indent="-457200" algn="l">
              <a:buAutoNum type="arabicPeriod"/>
            </a:pPr>
            <a:r>
              <a:rPr lang="en-US" sz="3200" dirty="0"/>
              <a:t>RI prescribed Club Constitution (Article 10) provides meeting alternatives</a:t>
            </a:r>
            <a:endParaRPr lang="en-US" sz="3200" i="1" dirty="0"/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Article 13 S4 on “</a:t>
            </a:r>
            <a:r>
              <a:rPr lang="en-US" sz="3200" i="1" dirty="0"/>
              <a:t>termination of membership for non-attendance</a:t>
            </a:r>
            <a:r>
              <a:rPr lang="en-US" sz="3200" dirty="0"/>
              <a:t>”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/>
              <a:t>Clubs are allowed to include provisions in their bylaws thar are not in accordance with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Article 10 Section 4 ; and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Article 13 Section 4</a:t>
            </a:r>
          </a:p>
          <a:p>
            <a:pPr marL="457200" indent="-457200" algn="l">
              <a:buFont typeface="+mj-lt"/>
              <a:buAutoNum type="arabicPeriod"/>
            </a:pPr>
            <a:endParaRPr lang="en-US" sz="3200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914400" lvl="1" indent="-457200" algn="l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95457E-172E-4228-BC42-96C7EA491D0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8004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691" y="1175657"/>
            <a:ext cx="10432473" cy="5290457"/>
          </a:xfrm>
        </p:spPr>
        <p:txBody>
          <a:bodyPr>
            <a:normAutofit/>
          </a:bodyPr>
          <a:lstStyle/>
          <a:p>
            <a:r>
              <a:rPr lang="en-US" sz="4800" dirty="0"/>
              <a:t>CLUB BYLAWS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Specific example of changes to Club Bylaws</a:t>
            </a:r>
          </a:p>
          <a:p>
            <a:pPr algn="l"/>
            <a:endParaRPr lang="en-US" sz="2000" dirty="0"/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/>
              <a:t>Constitutional attendance requirements was replaced by simple and straightforward provisions.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/>
              <a:t>Focus on </a:t>
            </a:r>
            <a:r>
              <a:rPr lang="en-US" sz="3200" b="1" dirty="0"/>
              <a:t>participation</a:t>
            </a:r>
            <a:r>
              <a:rPr lang="en-US" sz="3200" dirty="0"/>
              <a:t>, not attendance (83% actively involved in 8 months)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/>
              <a:t>Choices are yours (as long as not in conflict with RI Constitution)</a:t>
            </a:r>
          </a:p>
          <a:p>
            <a:pPr algn="l"/>
            <a:endParaRPr lang="en-US" sz="3200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914400" lvl="1" indent="-457200" algn="l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95457E-172E-4228-BC42-96C7EA491D0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361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4975761"/>
          </a:xfrm>
        </p:spPr>
        <p:txBody>
          <a:bodyPr>
            <a:normAutofit/>
          </a:bodyPr>
          <a:lstStyle/>
          <a:p>
            <a:r>
              <a:rPr lang="en-US" sz="4800" dirty="0"/>
              <a:t>CLUB BYLAWS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Kinds and Types of Membership</a:t>
            </a:r>
          </a:p>
          <a:p>
            <a:pPr algn="l">
              <a:lnSpc>
                <a:spcPct val="100000"/>
              </a:lnSpc>
            </a:pPr>
            <a:endParaRPr lang="en-US" sz="2000" dirty="0"/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3200" dirty="0"/>
              <a:t>Two </a:t>
            </a:r>
            <a:r>
              <a:rPr lang="en-US" sz="3200" b="1" dirty="0"/>
              <a:t>kinds</a:t>
            </a:r>
            <a:r>
              <a:rPr lang="en-US" sz="3200" dirty="0"/>
              <a:t> of membership – active &amp; honorary (as is)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3200" dirty="0"/>
              <a:t>New </a:t>
            </a:r>
            <a:r>
              <a:rPr lang="en-US" sz="3200" b="1" dirty="0"/>
              <a:t>types</a:t>
            </a:r>
            <a:r>
              <a:rPr lang="en-US" sz="3200" dirty="0"/>
              <a:t> of club membership – Session 1 Topic 1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3200" dirty="0"/>
              <a:t>Changes to bylaws for new club membership – take special note of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Corporate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Satellite</a:t>
            </a:r>
          </a:p>
          <a:p>
            <a:pPr marL="457200" indent="-457200" algn="l">
              <a:lnSpc>
                <a:spcPct val="100000"/>
              </a:lnSpc>
              <a:buFont typeface="+mj-lt"/>
              <a:buAutoNum type="arabicPeriod"/>
            </a:pPr>
            <a:endParaRPr lang="en-US" sz="3200" dirty="0"/>
          </a:p>
          <a:p>
            <a:pPr marL="457200" indent="-457200" algn="l">
              <a:lnSpc>
                <a:spcPct val="100000"/>
              </a:lnSpc>
              <a:buFont typeface="+mj-lt"/>
              <a:buAutoNum type="arabicPeriod"/>
            </a:pPr>
            <a:endParaRPr lang="en-US" sz="3200" dirty="0"/>
          </a:p>
          <a:p>
            <a:pPr marL="457200" indent="-457200" algn="l">
              <a:lnSpc>
                <a:spcPct val="100000"/>
              </a:lnSpc>
              <a:buFont typeface="+mj-lt"/>
              <a:buAutoNum type="arabicPeriod"/>
            </a:pPr>
            <a:endParaRPr lang="en-US" sz="3200" b="1" dirty="0"/>
          </a:p>
          <a:p>
            <a:pPr marL="457200" indent="-457200" algn="l">
              <a:buFont typeface="+mj-lt"/>
              <a:buAutoNum type="arabicPeriod"/>
            </a:pPr>
            <a:endParaRPr lang="en-US" sz="3200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914400" lvl="1" indent="-457200" algn="l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95457E-172E-4228-BC42-96C7EA491D0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944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3563" y="1440873"/>
            <a:ext cx="10515601" cy="5025241"/>
          </a:xfrm>
        </p:spPr>
        <p:txBody>
          <a:bodyPr>
            <a:normAutofit/>
          </a:bodyPr>
          <a:lstStyle/>
          <a:p>
            <a:r>
              <a:rPr lang="en-US" sz="4800" dirty="0"/>
              <a:t>CLUB BYLAWS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Income Tax: an important provision</a:t>
            </a:r>
          </a:p>
          <a:p>
            <a:pPr algn="l">
              <a:lnSpc>
                <a:spcPct val="100000"/>
              </a:lnSpc>
            </a:pPr>
            <a:endParaRPr lang="en-US" sz="2000" dirty="0"/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3200" dirty="0"/>
              <a:t>Provisions for different income tax purposes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3200" dirty="0"/>
              <a:t>Comply with SARS requirements – document provided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Section 1 – 5 same and part of  club bylaws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Section 2 – mandatory to include</a:t>
            </a:r>
          </a:p>
          <a:p>
            <a:pPr marL="514350" indent="-514350" algn="l">
              <a:lnSpc>
                <a:spcPct val="100000"/>
              </a:lnSpc>
              <a:buFont typeface="+mj-lt"/>
              <a:buAutoNum type="arabicPeriod"/>
            </a:pPr>
            <a:r>
              <a:rPr lang="en-US" sz="3200" dirty="0"/>
              <a:t>District Support: Admin Head PDG Peter </a:t>
            </a:r>
            <a:r>
              <a:rPr lang="en-US" sz="3200" dirty="0" smtClean="0"/>
              <a:t>Hugo</a:t>
            </a:r>
            <a:endParaRPr lang="en-US" sz="3200" dirty="0"/>
          </a:p>
          <a:p>
            <a:pPr marL="457200" indent="-457200" algn="l">
              <a:lnSpc>
                <a:spcPct val="100000"/>
              </a:lnSpc>
              <a:buFont typeface="+mj-lt"/>
              <a:buAutoNum type="arabicPeriod"/>
            </a:pPr>
            <a:endParaRPr lang="en-US" sz="3200" dirty="0"/>
          </a:p>
          <a:p>
            <a:pPr marL="457200" indent="-457200" algn="l">
              <a:lnSpc>
                <a:spcPct val="100000"/>
              </a:lnSpc>
              <a:buFont typeface="+mj-lt"/>
              <a:buAutoNum type="arabicPeriod"/>
            </a:pPr>
            <a:endParaRPr lang="en-US" sz="3200" b="1" dirty="0"/>
          </a:p>
          <a:p>
            <a:pPr marL="457200" indent="-457200" algn="l">
              <a:buFont typeface="+mj-lt"/>
              <a:buAutoNum type="arabicPeriod"/>
            </a:pPr>
            <a:endParaRPr lang="en-US" sz="3200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914400" lvl="1" indent="-457200" algn="l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95457E-172E-4228-BC42-96C7EA491D0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609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14040</TotalTime>
  <Words>361</Words>
  <Application>Microsoft Office PowerPoint</Application>
  <PresentationFormat>Custom</PresentationFormat>
  <Paragraphs>111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POETS 2020-2021</vt:lpstr>
      <vt:lpstr>POETS 2020-2021</vt:lpstr>
      <vt:lpstr>POETS 2020-2021</vt:lpstr>
      <vt:lpstr>POETS 2020-2021</vt:lpstr>
      <vt:lpstr>POETS 2020-2021</vt:lpstr>
      <vt:lpstr>POETS 2020-2021</vt:lpstr>
      <vt:lpstr>POETS 2020-2021</vt:lpstr>
      <vt:lpstr>POETS 2020-2021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POETS 2020-2021</dc:title>
  <dc:creator>Pieter Stassen</dc:creator>
  <cp:lastModifiedBy>John</cp:lastModifiedBy>
  <cp:revision>21</cp:revision>
  <cp:lastPrinted>2020-05-16T06:11:33Z</cp:lastPrinted>
  <dcterms:created xsi:type="dcterms:W3CDTF">2020-04-25T07:58:07Z</dcterms:created>
  <dcterms:modified xsi:type="dcterms:W3CDTF">2020-06-04T01:29:27Z</dcterms:modified>
</cp:coreProperties>
</file>