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35" r:id="rId3"/>
    <p:sldId id="323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8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ED9C9-CCB0-42B2-A8F6-0F0356074FEF}" type="datetimeFigureOut">
              <a:rPr lang="en-ZA" smtClean="0"/>
              <a:pPr/>
              <a:t>2020-06-04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D0226-B6C5-43C6-8571-856957671C8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66090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68E72-AC6D-4D18-9689-C54E536B54E7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EDA64-95EC-4AD5-8A15-9D5C77F8B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964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8720F5-1761-4D36-9460-69A599022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69C0EF-9E69-48CB-B0BD-E57FD8CD5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A7BE64-D5C8-4ADF-99F8-A6820741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FB9734-3D41-4867-A9AD-CADA8EC41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1B4679-75AF-4435-9ABE-AF82D3760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978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839F3F-886F-4BA8-B11C-0892BD1B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0A1DA5F-4782-47C7-9231-0FAB258CDD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46EB61-B797-45F7-8C5E-E84D41EFE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9AC8D6-698A-48CD-8D67-BB173F32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7E14C0-1C17-440D-8C0E-7E7634B6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54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C461D5E-1217-4B4C-9FDB-719258AEE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E1FA216-2521-4B2B-80BC-68D940CBE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71D167-3A64-478C-A73B-B88135790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475B47-CF26-4865-BA4B-88AE86A1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A5F8BD-1C6B-4D56-A197-7C98D230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848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150A70-404C-4660-A2B5-4898A65DF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911FF9-802B-408C-9483-A195F0AC2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F071E5-C986-49FA-8521-EEA89B05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507FDF-ACE8-4A5E-9521-C61655F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96F086-68E1-4A06-B91B-2909D546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327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87A34E-30DF-452A-B796-1B7A99CB0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636538-CEAC-4E64-8DC3-855BE2579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2B46C7-BA44-4834-A7E9-5D7BE7AA9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4CA986-83D0-48DE-ABAE-09540B43A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2B12C8-424A-49FC-91D9-4C7B7848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229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CEDA0-6DA0-4800-A454-CEB8402F1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7AE580-9206-4DC0-8D8D-8A99206A1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2449DF-4610-4A5D-9DDC-DCB570B0B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BB8B3D-EA6A-4638-9F54-1EDE9E515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3EAA42C-114C-4C11-A729-AAA18C025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31D1F7-8A30-44A1-8543-A3663DA7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727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7F0601-5839-4FEB-92BE-5C0B63484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B00B32-ABA5-48BC-AAEB-F4F29E33D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6BCD8E-C481-4C9F-AD5F-2090F96F0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D311E8-4CCF-4813-99A9-B01EB5642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5ADAC19-8BE8-493B-8819-0F9DE7DB1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8BCB3F5-2CFA-44F3-8800-947DCBFD9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7A6BF54-9450-4967-A88A-9438ECB56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4E928E9-58A1-4F65-87A7-37F839F7C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216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93DE3C-7488-4180-8200-3F9B15C56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5E62F75-AF04-4A4C-BAF2-DACA8AF4F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05325D-D76C-4EC9-A7A4-9BE50224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64771A2-0FB0-46D7-A31A-EC9EF1DA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175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1633747-4AF8-4502-BDB1-E7405C32A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3BAE9FE-41A0-482F-A3FB-3D198E8DE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6AF49E9-E5E3-4139-BF17-3885C00D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930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8311E0-A7B1-4AEE-B1E2-C78504231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1C92D5-7BE8-427B-902D-1AB3DED4F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B2F004-E745-4F7F-A77B-194FB1F28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B35DD5-79B6-4B28-84CD-472E7930A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391A9E-BDE1-43B0-889F-6D9867D1E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ED158D-5BA0-46A1-A251-08120CA01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365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989C0C-E845-43A5-9933-E62BBBBB1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A9E42F-F531-4F12-8B38-A56BA424A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E5D11A-ABA3-4D27-B0BC-4385CE4F1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4DF6E3-8D1E-40EF-B006-B36232945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136FB4-3B25-4132-939A-61612395E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ECCC52-2C54-4BCC-8024-D687C6F27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981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3067A15-993A-4564-9AC3-C383A9FF4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B70806C-4280-4C61-B21C-59A2545FA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4291DF-D546-4D4A-8224-18CE885F1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34875F-8BB7-4257-A6DD-0E39FBA37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283273-13B2-49DA-8391-46B123261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5457E-172E-4228-BC42-96C7EA491D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737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19757-101B-4E64-B4FA-365A5714A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657"/>
            <a:ext cx="9144000" cy="1110343"/>
          </a:xfrm>
        </p:spPr>
        <p:txBody>
          <a:bodyPr/>
          <a:lstStyle/>
          <a:p>
            <a:r>
              <a:rPr lang="en-US" dirty="0"/>
              <a:t>POETS 2020-2021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D87551-C5A1-44DE-BBA3-27ECE15F9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7" y="1175657"/>
            <a:ext cx="11669486" cy="529045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u="sng" dirty="0">
                <a:solidFill>
                  <a:srgbClr val="FF0000"/>
                </a:solidFill>
              </a:rPr>
              <a:t>PURPOSE of PETS/POETS</a:t>
            </a:r>
            <a:endParaRPr lang="en-US" sz="4000" dirty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PETS: required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training</a:t>
            </a:r>
            <a:r>
              <a:rPr lang="en-US" sz="3200" dirty="0"/>
              <a:t> for all incoming club presidents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POETS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  <a:r>
              <a:rPr lang="en-US" sz="3200" dirty="0"/>
              <a:t>D9350 added Club </a:t>
            </a:r>
            <a:r>
              <a:rPr lang="en-US" sz="3200" b="1" dirty="0">
                <a:solidFill>
                  <a:srgbClr val="FF0000"/>
                </a:solidFill>
              </a:rPr>
              <a:t>Officers</a:t>
            </a:r>
            <a:r>
              <a:rPr lang="en-US" sz="3200" dirty="0"/>
              <a:t> to PETS</a:t>
            </a:r>
            <a:endParaRPr lang="en-US" sz="3200" b="1" dirty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Purpose of POETS</a:t>
            </a:r>
            <a:r>
              <a:rPr lang="en-US" sz="3200" dirty="0"/>
              <a:t>: to combine our District’s efforts and resources to provide the best possible training and preparation for </a:t>
            </a:r>
            <a:r>
              <a:rPr lang="en-US" sz="3200" b="1" dirty="0">
                <a:solidFill>
                  <a:srgbClr val="FF0000"/>
                </a:solidFill>
              </a:rPr>
              <a:t>all</a:t>
            </a:r>
            <a:r>
              <a:rPr lang="en-US" sz="3200" dirty="0"/>
              <a:t> our District Club Board members.</a:t>
            </a:r>
          </a:p>
          <a:p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97C4CB-353A-4AC9-9BAA-A8E361A3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440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19757-101B-4E64-B4FA-365A5714A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657"/>
            <a:ext cx="9144000" cy="1491343"/>
          </a:xfrm>
        </p:spPr>
        <p:txBody>
          <a:bodyPr>
            <a:normAutofit/>
          </a:bodyPr>
          <a:lstStyle/>
          <a:p>
            <a:r>
              <a:rPr lang="en-US" dirty="0"/>
              <a:t>POETS 2020-2021</a:t>
            </a:r>
            <a:br>
              <a:rPr lang="en-US" dirty="0"/>
            </a:br>
            <a:r>
              <a:rPr lang="de-DE" sz="3600" b="1" dirty="0"/>
              <a:t>Carl-Heinz and Service</a:t>
            </a: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D87551-C5A1-44DE-BBA3-27ECE15F9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7" y="1524001"/>
            <a:ext cx="11669486" cy="5197474"/>
          </a:xfrm>
        </p:spPr>
        <p:txBody>
          <a:bodyPr>
            <a:normAutofit fontScale="25000" lnSpcReduction="20000"/>
          </a:bodyPr>
          <a:lstStyle/>
          <a:p>
            <a:endParaRPr lang="de-DE" sz="2800" b="1" dirty="0"/>
          </a:p>
          <a:p>
            <a:pPr algn="just">
              <a:lnSpc>
                <a:spcPct val="120000"/>
              </a:lnSpc>
            </a:pPr>
            <a:r>
              <a:rPr lang="en-US" sz="9600" dirty="0"/>
              <a:t>1991-2006 Founding member of RC München-</a:t>
            </a:r>
            <a:r>
              <a:rPr lang="en-US" sz="9600" dirty="0" err="1"/>
              <a:t>Königsplatz</a:t>
            </a:r>
            <a:endParaRPr lang="en-US" sz="9600" dirty="0"/>
          </a:p>
          <a:p>
            <a:pPr algn="just">
              <a:lnSpc>
                <a:spcPct val="120000"/>
              </a:lnSpc>
            </a:pPr>
            <a:r>
              <a:rPr lang="en-US" sz="9600" dirty="0"/>
              <a:t>2006 Founding member of HSRC and President 2013/14</a:t>
            </a:r>
          </a:p>
          <a:p>
            <a:pPr algn="just">
              <a:lnSpc>
                <a:spcPct val="120000"/>
              </a:lnSpc>
            </a:pPr>
            <a:r>
              <a:rPr lang="en-US" sz="9600" dirty="0"/>
              <a:t>2012-2015  D9350 involvement in various committees</a:t>
            </a:r>
          </a:p>
          <a:p>
            <a:pPr algn="just">
              <a:lnSpc>
                <a:spcPct val="120000"/>
              </a:lnSpc>
            </a:pPr>
            <a:r>
              <a:rPr lang="en-US" sz="9600" dirty="0"/>
              <a:t>2015 - 2019  District Foundation Chair</a:t>
            </a:r>
          </a:p>
          <a:p>
            <a:pPr algn="just">
              <a:lnSpc>
                <a:spcPct val="120000"/>
              </a:lnSpc>
            </a:pPr>
            <a:r>
              <a:rPr lang="en-ZA" sz="9600" b="1" dirty="0"/>
              <a:t>AND</a:t>
            </a:r>
          </a:p>
          <a:p>
            <a:pPr algn="just">
              <a:lnSpc>
                <a:spcPct val="120000"/>
              </a:lnSpc>
            </a:pPr>
            <a:r>
              <a:rPr lang="en-US" sz="9600" dirty="0"/>
              <a:t>Member of the Peace Parks Foundation</a:t>
            </a:r>
          </a:p>
          <a:p>
            <a:pPr algn="just">
              <a:lnSpc>
                <a:spcPct val="120000"/>
              </a:lnSpc>
            </a:pPr>
            <a:r>
              <a:rPr lang="en-US" sz="9600" dirty="0"/>
              <a:t>Patron of “Siyabulela Pre-Primary School” in </a:t>
            </a:r>
            <a:r>
              <a:rPr lang="en-US" sz="9600" dirty="0" err="1"/>
              <a:t>Kleinmond</a:t>
            </a:r>
            <a:r>
              <a:rPr lang="en-US" sz="9600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9600" dirty="0"/>
              <a:t>Member of Exec Committee of Child Welfare </a:t>
            </a:r>
            <a:r>
              <a:rPr lang="en-US" sz="9600" dirty="0" err="1"/>
              <a:t>Kleinmond</a:t>
            </a:r>
            <a:endParaRPr lang="en-US" sz="9600" dirty="0"/>
          </a:p>
          <a:p>
            <a:pPr algn="just">
              <a:lnSpc>
                <a:spcPct val="120000"/>
              </a:lnSpc>
            </a:pPr>
            <a:r>
              <a:rPr lang="en-US" sz="9600" dirty="0"/>
              <a:t>Member of the Jury of the Bayer Science &amp; Education Foundation</a:t>
            </a:r>
          </a:p>
          <a:p>
            <a:pPr algn="just">
              <a:lnSpc>
                <a:spcPct val="120000"/>
              </a:lnSpc>
            </a:pPr>
            <a:r>
              <a:rPr lang="en-US" sz="9600" dirty="0"/>
              <a:t>Board member of the “Carl-Duisberg-Foundation</a:t>
            </a:r>
            <a:endParaRPr lang="en-US" sz="2800" b="1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97C4CB-353A-4AC9-9BAA-A8E361A3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160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629A970-9316-41D0-AA75-D77588025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 descr="A person standing in front of 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3F104B4C-F7C6-4822-BD71-CD7DBC258D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4" y="778162"/>
            <a:ext cx="8652164" cy="5768109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97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D84CEFE-8E81-4FD0-A321-D54662DB0B21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17418" y="4627418"/>
            <a:ext cx="1787237" cy="2036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43EA42E-4E53-4834-9B8E-36C5ED689E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4173" t="9997" r="8824" b="5533"/>
          <a:stretch>
            <a:fillRect/>
          </a:stretch>
        </p:blipFill>
        <p:spPr>
          <a:xfrm>
            <a:off x="2632364" y="2341418"/>
            <a:ext cx="1704110" cy="21474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A83D6B0-64F2-404C-A05F-A5FE73F97D94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796146" y="4695392"/>
            <a:ext cx="1870364" cy="21626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BDB5255-8F99-4D93-AE62-7C6CC1A5389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02524" y="939051"/>
            <a:ext cx="2213040" cy="23058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4AF6EE8-7597-4547-9FA1-B0105E6B9C89}"/>
              </a:ext>
            </a:extLst>
          </p:cNvPr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785819" y="4657153"/>
            <a:ext cx="1371719" cy="2200847"/>
          </a:xfrm>
          <a:prstGeom prst="rect">
            <a:avLst/>
          </a:prstGeom>
        </p:spPr>
      </p:pic>
      <p:pic>
        <p:nvPicPr>
          <p:cNvPr id="10" name="Picture 9" descr="A person smiling for the camera&#10;&#10;Description automatically generated">
            <a:extLst>
              <a:ext uri="{FF2B5EF4-FFF2-40B4-BE49-F238E27FC236}">
                <a16:creationId xmlns="" xmlns:a16="http://schemas.microsoft.com/office/drawing/2014/main" id="{07EAC9CE-6B3A-486A-A2A5-192D55E691E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lum contras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80963" y="4516582"/>
            <a:ext cx="1582782" cy="2173313"/>
          </a:xfrm>
          <a:prstGeom prst="rect">
            <a:avLst/>
          </a:prstGeom>
        </p:spPr>
      </p:pic>
      <p:pic>
        <p:nvPicPr>
          <p:cNvPr id="13" name="Picture 12" descr="A person wearing a suit and tie&#10;&#10;Description automatically generated">
            <a:extLst>
              <a:ext uri="{FF2B5EF4-FFF2-40B4-BE49-F238E27FC236}">
                <a16:creationId xmlns="" xmlns:a16="http://schemas.microsoft.com/office/drawing/2014/main" id="{197E26D8-2E04-4DDC-98F9-67780722869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387" y="78467"/>
            <a:ext cx="2823226" cy="37517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CCC38F6-3C1C-4FBA-B4E4-943D14665990}"/>
              </a:ext>
            </a:extLst>
          </p:cNvPr>
          <p:cNvSpPr txBox="1"/>
          <p:nvPr/>
        </p:nvSpPr>
        <p:spPr>
          <a:xfrm>
            <a:off x="1" y="102180"/>
            <a:ext cx="42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POETS </a:t>
            </a:r>
            <a:r>
              <a:rPr lang="en-US" sz="2800" b="1" dirty="0">
                <a:solidFill>
                  <a:srgbClr val="FFC000"/>
                </a:solidFill>
              </a:rPr>
              <a:t>2020</a:t>
            </a:r>
            <a:r>
              <a:rPr lang="en-US" sz="2800" b="1" dirty="0">
                <a:solidFill>
                  <a:srgbClr val="FF0000"/>
                </a:solidFill>
              </a:rPr>
              <a:t>   </a:t>
            </a:r>
            <a:r>
              <a:rPr lang="en-US" sz="2800" b="1" dirty="0">
                <a:solidFill>
                  <a:srgbClr val="0070C0"/>
                </a:solidFill>
              </a:rPr>
              <a:t>PRESENTERS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AAEF1B7-6D99-405E-9039-CC741EEE5BBF}"/>
              </a:ext>
            </a:extLst>
          </p:cNvPr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4466" y="948239"/>
            <a:ext cx="2077512" cy="2143304"/>
          </a:xfrm>
          <a:prstGeom prst="rect">
            <a:avLst/>
          </a:prstGeom>
        </p:spPr>
      </p:pic>
      <p:pic>
        <p:nvPicPr>
          <p:cNvPr id="12" name="Picture 11" descr="Ian R.jpg"/>
          <p:cNvPicPr>
            <a:picLocks noChangeAspect="1"/>
          </p:cNvPicPr>
          <p:nvPr/>
        </p:nvPicPr>
        <p:blipFill>
          <a:blip r:embed="rId10" cstate="print"/>
          <a:srcRect t="3384" b="9078"/>
          <a:stretch>
            <a:fillRect/>
          </a:stretch>
        </p:blipFill>
        <p:spPr>
          <a:xfrm>
            <a:off x="7677150" y="2327563"/>
            <a:ext cx="1924050" cy="20735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16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C19757-101B-4E64-B4FA-365A5714A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32659"/>
            <a:ext cx="6858000" cy="1110343"/>
          </a:xfrm>
        </p:spPr>
        <p:txBody>
          <a:bodyPr/>
          <a:lstStyle/>
          <a:p>
            <a:r>
              <a:rPr lang="en-US" dirty="0"/>
              <a:t>POETS 2020-2021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D87551-C5A1-44DE-BBA3-27ECE15F9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9944" y="1175659"/>
            <a:ext cx="8752115" cy="5290457"/>
          </a:xfrm>
        </p:spPr>
        <p:txBody>
          <a:bodyPr/>
          <a:lstStyle/>
          <a:p>
            <a:r>
              <a:rPr lang="en-US" b="1" u="sng" dirty="0">
                <a:solidFill>
                  <a:schemeClr val="tx1"/>
                </a:solidFill>
              </a:rPr>
              <a:t>WELCOME</a:t>
            </a:r>
            <a:br>
              <a:rPr lang="en-US" b="1" u="sng" dirty="0">
                <a:solidFill>
                  <a:schemeClr val="tx1"/>
                </a:solidFill>
              </a:rPr>
            </a:br>
            <a:r>
              <a:rPr lang="en-US" b="1" u="sng" dirty="0">
                <a:solidFill>
                  <a:schemeClr val="tx1"/>
                </a:solidFill>
              </a:rPr>
              <a:t/>
            </a:r>
            <a:br>
              <a:rPr lang="en-US" b="1" u="sng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Presented by:</a:t>
            </a:r>
          </a:p>
          <a:p>
            <a:r>
              <a:rPr lang="en-US" dirty="0">
                <a:solidFill>
                  <a:schemeClr val="tx1"/>
                </a:solidFill>
              </a:rPr>
              <a:t>Lynette Stassen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D9350 District Trainer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4000" dirty="0"/>
              <a:t>“Open </a:t>
            </a:r>
            <a:r>
              <a:rPr lang="en-US" sz="4000" dirty="0" smtClean="0"/>
              <a:t>Opportunities </a:t>
            </a:r>
            <a:r>
              <a:rPr lang="en-US" sz="4000" dirty="0"/>
              <a:t>in 2020-2021”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="" xmlns:a16="http://schemas.microsoft.com/office/drawing/2014/main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0"/>
            <a:ext cx="1143000" cy="1143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97C4CB-353A-4AC9-9BAA-A8E361A3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86F0A5F-2FC2-49C1-BEA9-1AAEA7959975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09800" y="1180242"/>
            <a:ext cx="1981200" cy="25321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864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E8332A4-769F-4122-8FDB-79BE5B6F2A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/>
          <a:srcRect/>
          <a:stretch/>
        </p:blipFill>
        <p:spPr>
          <a:xfrm>
            <a:off x="0" y="0"/>
            <a:ext cx="4518095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16E1191-18A2-4066-BC7D-E04482FE58AB}"/>
              </a:ext>
            </a:extLst>
          </p:cNvPr>
          <p:cNvSpPr/>
          <p:nvPr/>
        </p:nvSpPr>
        <p:spPr>
          <a:xfrm>
            <a:off x="6711792" y="1984438"/>
            <a:ext cx="3483937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dirty="0">
                <a:solidFill>
                  <a:prstClr val="white"/>
                </a:solidFill>
                <a:latin typeface="Calibri"/>
              </a:rPr>
              <a:t>The Story of our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dirty="0">
                <a:solidFill>
                  <a:prstClr val="white"/>
                </a:solidFill>
                <a:latin typeface="Calibri"/>
              </a:rPr>
              <a:t>2020-2021 DG‘s Life</a:t>
            </a:r>
            <a:endParaRPr lang="en-US" sz="47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8752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19757-101B-4E64-B4FA-365A5714A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657"/>
            <a:ext cx="9144000" cy="1110343"/>
          </a:xfrm>
        </p:spPr>
        <p:txBody>
          <a:bodyPr/>
          <a:lstStyle/>
          <a:p>
            <a:r>
              <a:rPr lang="en-US" dirty="0"/>
              <a:t>POETS 2020-2021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D87551-C5A1-44DE-BBA3-27ECE15F9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7" y="1175657"/>
            <a:ext cx="11669486" cy="5290457"/>
          </a:xfrm>
        </p:spPr>
        <p:txBody>
          <a:bodyPr>
            <a:normAutofit/>
          </a:bodyPr>
          <a:lstStyle/>
          <a:p>
            <a:r>
              <a:rPr lang="de-DE" sz="3200" b="1" dirty="0"/>
              <a:t>Life on a farm in Bavaria with hobbies</a:t>
            </a:r>
            <a:endParaRPr lang="en-US" sz="3200" b="1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97C4CB-353A-4AC9-9BAA-A8E361A3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A284088-CE71-4CB1-ACD5-03BD9A767E0E}"/>
              </a:ext>
            </a:extLst>
          </p:cNvPr>
          <p:cNvSpPr/>
          <p:nvPr/>
        </p:nvSpPr>
        <p:spPr>
          <a:xfrm>
            <a:off x="550606" y="2216693"/>
            <a:ext cx="64499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u="sng" dirty="0"/>
          </a:p>
          <a:p>
            <a:r>
              <a:rPr lang="en-US" sz="2800" b="1" u="sng" dirty="0"/>
              <a:t>Entrepreneur</a:t>
            </a:r>
          </a:p>
          <a:p>
            <a:r>
              <a:rPr lang="en-US" sz="2800" dirty="0"/>
              <a:t>Breeding rabbits (1961-1971)</a:t>
            </a:r>
          </a:p>
          <a:p>
            <a:endParaRPr lang="en-ZA" sz="2800" dirty="0"/>
          </a:p>
          <a:p>
            <a:r>
              <a:rPr lang="en-US" sz="2800" b="1" u="sng" dirty="0"/>
              <a:t>Sportsman</a:t>
            </a:r>
          </a:p>
          <a:p>
            <a:r>
              <a:rPr lang="en-US" sz="2800" dirty="0"/>
              <a:t>Soccer </a:t>
            </a:r>
          </a:p>
          <a:p>
            <a:r>
              <a:rPr lang="en-US" sz="2800" dirty="0"/>
              <a:t>Golf</a:t>
            </a:r>
          </a:p>
          <a:p>
            <a:r>
              <a:rPr lang="en-US" sz="2800" dirty="0"/>
              <a:t>Table Tennis </a:t>
            </a:r>
          </a:p>
          <a:p>
            <a:r>
              <a:rPr lang="en-US" sz="2800" dirty="0"/>
              <a:t>Skiing</a:t>
            </a:r>
            <a:endParaRPr lang="en-ZA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B009CA-5F23-487D-BA5D-AE7A507A5078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11198" y="2743201"/>
            <a:ext cx="5123666" cy="38401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88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19757-101B-4E64-B4FA-365A5714A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657"/>
            <a:ext cx="9144000" cy="1110343"/>
          </a:xfrm>
        </p:spPr>
        <p:txBody>
          <a:bodyPr/>
          <a:lstStyle/>
          <a:p>
            <a:r>
              <a:rPr lang="en-US" dirty="0"/>
              <a:t>POETS 2020-2021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D87551-C5A1-44DE-BBA3-27ECE15F9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626" y="1175657"/>
            <a:ext cx="7109526" cy="5290457"/>
          </a:xfrm>
        </p:spPr>
        <p:txBody>
          <a:bodyPr/>
          <a:lstStyle/>
          <a:p>
            <a:r>
              <a:rPr lang="de-DE" b="1" dirty="0"/>
              <a:t>                                                    </a:t>
            </a:r>
            <a:r>
              <a:rPr lang="de-DE" sz="2800" b="1" dirty="0"/>
              <a:t>The Duisberg Family</a:t>
            </a:r>
          </a:p>
          <a:p>
            <a:endParaRPr lang="de-DE" b="1" dirty="0"/>
          </a:p>
          <a:p>
            <a:r>
              <a:rPr lang="it-IT" sz="3200" dirty="0">
                <a:solidFill>
                  <a:prstClr val="black"/>
                </a:solidFill>
              </a:rPr>
              <a:t>1971 Matric (ancient Greek, Latin)</a:t>
            </a:r>
          </a:p>
          <a:p>
            <a:pPr lvl="0">
              <a:spcBef>
                <a:spcPct val="20000"/>
              </a:spcBef>
            </a:pPr>
            <a:r>
              <a:rPr lang="it-IT" sz="3200" dirty="0">
                <a:solidFill>
                  <a:prstClr val="black"/>
                </a:solidFill>
              </a:rPr>
              <a:t>1971-1976 Study for First Law Exam</a:t>
            </a:r>
          </a:p>
          <a:p>
            <a:pPr lvl="0">
              <a:spcBef>
                <a:spcPct val="20000"/>
              </a:spcBef>
            </a:pPr>
            <a:r>
              <a:rPr lang="it-IT" sz="3200" dirty="0">
                <a:solidFill>
                  <a:prstClr val="black"/>
                </a:solidFill>
              </a:rPr>
              <a:t>1979 Second Law Exam</a:t>
            </a:r>
          </a:p>
          <a:p>
            <a:pPr lvl="0">
              <a:spcBef>
                <a:spcPct val="20000"/>
              </a:spcBef>
            </a:pPr>
            <a:r>
              <a:rPr lang="it-IT" sz="3200" dirty="0">
                <a:solidFill>
                  <a:prstClr val="black"/>
                </a:solidFill>
              </a:rPr>
              <a:t>1983 Dr of Law</a:t>
            </a:r>
          </a:p>
          <a:p>
            <a:pPr lvl="0">
              <a:spcBef>
                <a:spcPct val="20000"/>
              </a:spcBef>
            </a:pPr>
            <a:r>
              <a:rPr lang="it-IT" sz="3200" dirty="0">
                <a:solidFill>
                  <a:prstClr val="black"/>
                </a:solidFill>
              </a:rPr>
              <a:t>1997 Married to Caroline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prstClr val="black"/>
                </a:solidFill>
              </a:rPr>
              <a:t>2 Children: Carl-Felix and Isabella</a:t>
            </a:r>
          </a:p>
          <a:p>
            <a:pPr lvl="0">
              <a:spcBef>
                <a:spcPct val="20000"/>
              </a:spcBef>
            </a:pPr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97C4CB-353A-4AC9-9BAA-A8E361A3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2" descr="C:\Users\Carl-Heinz\Pictures\IMG_2492.JPG">
            <a:extLst>
              <a:ext uri="{FF2B5EF4-FFF2-40B4-BE49-F238E27FC236}">
                <a16:creationId xmlns:a16="http://schemas.microsoft.com/office/drawing/2014/main" xmlns="" id="{17A3A767-8948-4A7E-A40A-FECA82B20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83948" y="2442718"/>
            <a:ext cx="4114800" cy="3120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7143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19757-101B-4E64-B4FA-365A5714A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657"/>
            <a:ext cx="9144000" cy="1110343"/>
          </a:xfrm>
        </p:spPr>
        <p:txBody>
          <a:bodyPr/>
          <a:lstStyle/>
          <a:p>
            <a:r>
              <a:rPr lang="en-US" dirty="0"/>
              <a:t>POETS 2020-2021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D87551-C5A1-44DE-BBA3-27ECE15F9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7" y="1175657"/>
            <a:ext cx="10039739" cy="5290457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de-DE" sz="3200" b="1" dirty="0"/>
              <a:t>Career Highlights </a:t>
            </a:r>
          </a:p>
          <a:p>
            <a:pPr marL="342900" lvl="0" indent="-342900" algn="l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</a:rPr>
              <a:t>1983 Admission as a Lawyer</a:t>
            </a:r>
          </a:p>
          <a:p>
            <a:pPr marL="342900" lvl="0" indent="-342900" algn="l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it-IT" dirty="0">
                <a:solidFill>
                  <a:prstClr val="black"/>
                </a:solidFill>
              </a:rPr>
              <a:t>1988-1998 Managing Director of National Center for Environmental Health in Munich</a:t>
            </a:r>
          </a:p>
          <a:p>
            <a:pPr marL="342900" lvl="0" indent="-342900" algn="l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</a:rPr>
              <a:t>1995-2000 Head of Supervisory Board of Schoerghuber Group of Companies in Munich (SUG)</a:t>
            </a:r>
          </a:p>
          <a:p>
            <a:pPr marL="342900" lvl="0" indent="-342900" algn="l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prstClr val="black"/>
                </a:solidFill>
              </a:rPr>
              <a:t>2000-2004 </a:t>
            </a:r>
            <a:r>
              <a:rPr lang="en-ZA" dirty="0">
                <a:solidFill>
                  <a:prstClr val="black"/>
                </a:solidFill>
              </a:rPr>
              <a:t>Deputy Chairman SUG</a:t>
            </a:r>
          </a:p>
          <a:p>
            <a:pPr marL="342900" lvl="0" indent="-342900" algn="l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Chairman of two public listed companies in Germany </a:t>
            </a:r>
            <a:endParaRPr lang="en-ZA" dirty="0">
              <a:solidFill>
                <a:prstClr val="black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97C4CB-353A-4AC9-9BAA-A8E361A3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8664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19757-101B-4E64-B4FA-365A5714A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657"/>
            <a:ext cx="9144000" cy="1110343"/>
          </a:xfrm>
        </p:spPr>
        <p:txBody>
          <a:bodyPr/>
          <a:lstStyle/>
          <a:p>
            <a:r>
              <a:rPr lang="en-US" dirty="0"/>
              <a:t>POETS 2020-2021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D87551-C5A1-44DE-BBA3-27ECE15F9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7" y="1268361"/>
            <a:ext cx="11669486" cy="5197753"/>
          </a:xfrm>
        </p:spPr>
        <p:txBody>
          <a:bodyPr/>
          <a:lstStyle/>
          <a:p>
            <a:r>
              <a:rPr lang="en-ZA" sz="2800" b="1" dirty="0"/>
              <a:t>People who inspired me to immigrate to South Africa </a:t>
            </a:r>
          </a:p>
          <a:p>
            <a:endParaRPr lang="en-ZA" b="1" dirty="0"/>
          </a:p>
          <a:p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CB374E77-7AA5-4723-BC3D-45650A59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97C4CB-353A-4AC9-9BAA-A8E361A3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457E-172E-4228-BC42-96C7EA491D0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4" descr="C:\Users\Carl-Heinz\Downloads\Anton Rupert in kantoor op Stellenbosch.jpg">
            <a:extLst>
              <a:ext uri="{FF2B5EF4-FFF2-40B4-BE49-F238E27FC236}">
                <a16:creationId xmlns:a16="http://schemas.microsoft.com/office/drawing/2014/main" xmlns="" id="{DBF31EBD-DE3C-4D09-BC0B-68AC6CDBF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547" y="2815537"/>
            <a:ext cx="3401811" cy="2502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arl-Heinz\Documents\NELSON MANDELA 2002.JPG">
            <a:extLst>
              <a:ext uri="{FF2B5EF4-FFF2-40B4-BE49-F238E27FC236}">
                <a16:creationId xmlns:a16="http://schemas.microsoft.com/office/drawing/2014/main" xmlns="" id="{92B0DBC0-1A43-47EF-9B5C-8927FFF74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067831"/>
            <a:ext cx="3027105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33614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AB840A67-0CCF-46E7-9E66-BB4992558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Falling in love with South Africa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3011034-91D9-4D29-A4F5-41546F2A5B3B}"/>
              </a:ext>
            </a:extLst>
          </p:cNvPr>
          <p:cNvSpPr txBox="1">
            <a:spLocks/>
          </p:cNvSpPr>
          <p:nvPr/>
        </p:nvSpPr>
        <p:spPr>
          <a:xfrm>
            <a:off x="6096000" y="1399032"/>
            <a:ext cx="5501834" cy="4471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1971 First visit </a:t>
            </a:r>
          </a:p>
          <a:p>
            <a:r>
              <a:rPr lang="en-US" sz="2000">
                <a:solidFill>
                  <a:schemeClr val="bg1"/>
                </a:solidFill>
              </a:rPr>
              <a:t>1973 Second visit</a:t>
            </a:r>
          </a:p>
          <a:p>
            <a:r>
              <a:rPr lang="en-US" sz="2000">
                <a:solidFill>
                  <a:schemeClr val="bg1"/>
                </a:solidFill>
              </a:rPr>
              <a:t>1988 Dr Anton Rupert in Munich</a:t>
            </a:r>
          </a:p>
          <a:p>
            <a:r>
              <a:rPr lang="en-US" sz="2000">
                <a:solidFill>
                  <a:schemeClr val="bg1"/>
                </a:solidFill>
              </a:rPr>
              <a:t>1997 fact finding trip to RSA with Mr Schoerghuber </a:t>
            </a:r>
          </a:p>
          <a:p>
            <a:r>
              <a:rPr lang="en-US" sz="2000">
                <a:solidFill>
                  <a:schemeClr val="bg1"/>
                </a:solidFill>
              </a:rPr>
              <a:t>1998 Investment in Arabella Country Estate</a:t>
            </a:r>
          </a:p>
          <a:p>
            <a:r>
              <a:rPr lang="en-US" sz="2000">
                <a:solidFill>
                  <a:schemeClr val="bg1"/>
                </a:solidFill>
              </a:rPr>
              <a:t>1998 Chairman of „Arabella South Africa Holding (Pty) Ltd“</a:t>
            </a:r>
          </a:p>
          <a:p>
            <a:r>
              <a:rPr lang="en-US" sz="2000">
                <a:solidFill>
                  <a:schemeClr val="bg1"/>
                </a:solidFill>
              </a:rPr>
              <a:t>Meeting Madiba twice (2002 and 2003)</a:t>
            </a:r>
          </a:p>
          <a:p>
            <a:r>
              <a:rPr lang="en-US" sz="2000">
                <a:solidFill>
                  <a:schemeClr val="bg1"/>
                </a:solidFill>
              </a:rPr>
              <a:t>2005 Immigration to Somerset West</a:t>
            </a:r>
          </a:p>
          <a:p>
            <a:r>
              <a:rPr lang="en-US" sz="2000">
                <a:solidFill>
                  <a:schemeClr val="bg1"/>
                </a:solidFill>
              </a:rPr>
              <a:t>2005-2009 June 2005 until 2009 (private equity projects)</a:t>
            </a:r>
          </a:p>
          <a:p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A7362459-775E-418E-A9B6-0D7680738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0"/>
            <a:ext cx="1524000" cy="114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51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14507</TotalTime>
  <Words>327</Words>
  <Application>Microsoft Office PowerPoint</Application>
  <PresentationFormat>Custom</PresentationFormat>
  <Paragraphs>74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POETS 2020-2021</vt:lpstr>
      <vt:lpstr>Slide 2</vt:lpstr>
      <vt:lpstr>POETS 2020-2021</vt:lpstr>
      <vt:lpstr>Slide 4</vt:lpstr>
      <vt:lpstr>POETS 2020-2021</vt:lpstr>
      <vt:lpstr>POETS 2020-2021</vt:lpstr>
      <vt:lpstr>POETS 2020-2021</vt:lpstr>
      <vt:lpstr>POETS 2020-2021</vt:lpstr>
      <vt:lpstr>Falling in love with South Africa</vt:lpstr>
      <vt:lpstr>POETS 2020-2021 Carl-Heinz and Service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POETS 2020-2021</dc:title>
  <dc:creator>Pieter Stassen</dc:creator>
  <cp:lastModifiedBy>John</cp:lastModifiedBy>
  <cp:revision>26</cp:revision>
  <cp:lastPrinted>2020-05-16T06:11:33Z</cp:lastPrinted>
  <dcterms:created xsi:type="dcterms:W3CDTF">2020-04-25T07:58:07Z</dcterms:created>
  <dcterms:modified xsi:type="dcterms:W3CDTF">2020-06-04T02:52:27Z</dcterms:modified>
</cp:coreProperties>
</file>