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8" r:id="rId2"/>
    <p:sldId id="299" r:id="rId3"/>
    <p:sldId id="257" r:id="rId4"/>
    <p:sldId id="284" r:id="rId5"/>
    <p:sldId id="264" r:id="rId6"/>
    <p:sldId id="262" r:id="rId7"/>
    <p:sldId id="275" r:id="rId8"/>
    <p:sldId id="269" r:id="rId9"/>
    <p:sldId id="281" r:id="rId10"/>
    <p:sldId id="290" r:id="rId11"/>
    <p:sldId id="289" r:id="rId12"/>
    <p:sldId id="288" r:id="rId13"/>
    <p:sldId id="287" r:id="rId14"/>
    <p:sldId id="286" r:id="rId15"/>
    <p:sldId id="285" r:id="rId16"/>
    <p:sldId id="291" r:id="rId17"/>
    <p:sldId id="283" r:id="rId18"/>
    <p:sldId id="296" r:id="rId19"/>
    <p:sldId id="295" r:id="rId20"/>
    <p:sldId id="294" r:id="rId21"/>
    <p:sldId id="293" r:id="rId22"/>
    <p:sldId id="292" r:id="rId23"/>
    <p:sldId id="297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Times New Roman Bold" pitchFamily="18" charset="0"/>
      <p:bold r:id="rId30"/>
    </p:embeddedFont>
    <p:embeddedFont>
      <p:font typeface="Arial Unicode MS" pitchFamily="34" charset="-128"/>
      <p:regular r:id="rId31"/>
    </p:embeddedFont>
    <p:embeddedFont>
      <p:font typeface="Bauhaus 93" pitchFamily="82" charset="0"/>
      <p:regular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B1276-1FA8-4A82-BA74-9E89C814F3DA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25DE1A-4833-47F7-8699-AE7BBDF3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330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DF4173-C20C-4B7C-A5C7-4B948EC1983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99258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C9ABF-5582-4617-9FB2-DDBB9D724B5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2835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C515E-FD59-48F8-8C63-5240347D782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3554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747947-2FAA-4B68-8008-3A302329424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341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ECDD7-FABF-445E-A4FA-4E137D2F1F2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7464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2B9F39-1ACB-47F8-801D-B88B4692A8EB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4129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52F2E-2476-48CE-9E6F-B040036140D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6035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2C035-492A-463D-A2CF-474732FCAE3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0992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1BA3D-6DC6-437D-BA82-40BEEAD5BA68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91227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FDE26-2AA2-4E34-A91C-055D10AB5D3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79270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7D3706-CE4E-438D-A424-9B44E0575F73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630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D2894-92E2-4D8E-ACDD-56D233453A7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234192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58FA17-1754-4D88-883E-593626FC0D7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04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CC990-FDE4-487E-AD4D-D31E97096F4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4785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511695-25A2-4EFE-BA66-B017EF2ED61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7217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9A73D-B67F-4198-ABAB-C5868992E5C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665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0B2E2-00E0-491C-8B9B-F51CEF4DC69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260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DCC5E-D77A-4CA3-ABD4-39A3EC71998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3993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FACF4F-3F90-4DD7-915B-ACD0A9E756B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7375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70A33-7B30-4C28-A995-EA9B67B2696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008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3C52-0E14-405B-BF72-68ACDA5DA005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82F-2E54-4414-9282-AF2124326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549-B1EB-4077-8536-04AA46FB8DE1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D23D-977F-4FBC-8CFC-3C257C95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696A-2868-48CB-B89E-396E3D3403FE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50AE-0F66-48A8-82C4-FF2DA2BC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22EB-AEAC-4181-90C8-D2B2EC497817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9824-8ECA-4130-A8EA-26F7D70A5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16AB-F87B-4440-803A-A32497795EB8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543B-319C-47B1-AB48-6F0CEDE84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686D-0A11-4FCF-9B08-DB47B73B5FB2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B321-32F7-408B-B1E5-17F02059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BB07-8906-458D-8830-050297643D08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B5C6-13FD-411C-9A30-B6E89BF9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3025-29F5-43D7-B9B5-408A15EE0554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299D-3B7D-4A1F-8D57-C933BC14C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BE10-3E78-4736-967E-79C63BFCF671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C5F6-2A60-46E7-B20C-805C76677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15F3-D82F-4E3F-8292-A37ABA7D2506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3E21-50DD-49D6-B92D-E56942E1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8331-3C75-4D2F-92DA-A2E61A2E5055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6D0B-5BEB-4E65-A7A7-3F76C9748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319B6-7442-405A-BDDA-A7A2519938F8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D631D-6FAB-4245-9846-C640D78A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981200" y="846138"/>
            <a:ext cx="6477000" cy="1470025"/>
          </a:xfrm>
        </p:spPr>
        <p:txBody>
          <a:bodyPr/>
          <a:lstStyle/>
          <a:p>
            <a:r>
              <a:rPr lang="en-US" altLang="en-US" smtClean="0"/>
              <a:t>Why Attend Rotary </a:t>
            </a:r>
            <a:br>
              <a:rPr lang="en-US" altLang="en-US" smtClean="0"/>
            </a:br>
            <a:r>
              <a:rPr lang="en-US" altLang="en-US" smtClean="0"/>
              <a:t>Leadership Institute?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971800"/>
            <a:ext cx="35814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Leadership Development</a:t>
            </a:r>
          </a:p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Rotary Knowledge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Exchange of Ideas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Member Engagement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Service Project Leads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2971800"/>
            <a:ext cx="3124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Strategic Planning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Improved 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Team Building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Public Relations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International Perspective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ceCA90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71700" y="533400"/>
            <a:ext cx="69723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Rotary Leadership Institute 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68564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altLang="en-US" sz="6000">
                <a:solidFill>
                  <a:srgbClr val="00279F"/>
                </a:solidFill>
                <a:latin typeface="Times New Roman Bold" pitchFamily="18" charset="0"/>
              </a:rPr>
              <a:t>Introduction to RLI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540375" y="6394450"/>
            <a:ext cx="233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 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505200" y="5715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/>
              <a:t>Part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301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8001000" cy="1220788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Strategic Planning</a:t>
            </a:r>
          </a:p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 &amp; Analysis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5553075" y="6394450"/>
            <a:ext cx="2311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2 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Analyze Your Rotary Club</a:t>
            </a:r>
          </a:p>
          <a:p>
            <a:pPr marL="346075" indent="-346075" eaLnBrk="0" hangingPunct="0">
              <a:buFont typeface="Wingdings" pitchFamily="2" charset="2"/>
              <a:buChar char="ü"/>
            </a:pPr>
            <a:endParaRPr lang="en-US" altLang="en-US" sz="240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Review Possible Areas of Improvement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343400"/>
            <a:ext cx="4800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Discuss How </a:t>
            </a:r>
            <a:r>
              <a:rPr lang="en-US" sz="2400" dirty="0" smtClean="0"/>
              <a:t>to Make Specific Improvements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Understand the Process </a:t>
            </a:r>
            <a:r>
              <a:rPr lang="en-US" sz="2400" dirty="0" smtClean="0"/>
              <a:t>for Strategic </a:t>
            </a:r>
            <a:r>
              <a:rPr lang="en-US" sz="2400" dirty="0"/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42863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2238" y="381000"/>
            <a:ext cx="4129087" cy="116363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Targeted Service</a:t>
            </a:r>
          </a:p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79F"/>
                </a:solidFill>
                <a:latin typeface="Times New Roman Bold"/>
                <a:cs typeface="+mn-cs"/>
              </a:rPr>
              <a:t>(Foundation Two)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-882650" y="6672263"/>
            <a:ext cx="20415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en-US" altLang="en-US" sz="900">
                <a:solidFill>
                  <a:srgbClr val="000000"/>
                </a:solidFill>
              </a:rPr>
              <a:t>Rev.2006-07-29 bww13</a:t>
            </a:r>
            <a:r>
              <a:rPr lang="en-US" altLang="en-US" sz="900">
                <a:solidFill>
                  <a:srgbClr val="000000"/>
                </a:solidFill>
                <a:latin typeface="Arial Unicode MS" pitchFamily="34" charset="-128"/>
              </a:rPr>
              <a:t>     Part 1 - 14 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441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Discuss the importance of</a:t>
            </a:r>
          </a:p>
          <a:p>
            <a:pPr marL="0" indent="0">
              <a:defRPr/>
            </a:pPr>
            <a:r>
              <a:rPr lang="en-US" sz="2400" dirty="0" smtClean="0"/>
              <a:t>    the new grant model to your</a:t>
            </a:r>
          </a:p>
          <a:p>
            <a:pPr marL="0" indent="0">
              <a:defRPr/>
            </a:pPr>
            <a:r>
              <a:rPr lang="en-US" sz="2400" dirty="0" smtClean="0"/>
              <a:t>    club</a:t>
            </a:r>
          </a:p>
          <a:p>
            <a:pPr marL="0" indent="0"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Discuss the Six Areas of </a:t>
            </a:r>
          </a:p>
          <a:p>
            <a:pPr>
              <a:defRPr/>
            </a:pPr>
            <a:r>
              <a:rPr lang="en-US" sz="2400" dirty="0" smtClean="0"/>
              <a:t>    Focus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0100" y="533400"/>
            <a:ext cx="5313363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Club Communication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540375" y="6394450"/>
            <a:ext cx="233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 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33400" y="3200400"/>
            <a:ext cx="4800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Understand the elements of</a:t>
            </a:r>
          </a:p>
          <a:p>
            <a:pPr>
              <a:defRPr/>
            </a:pPr>
            <a:r>
              <a:rPr lang="en-US" sz="2400" dirty="0" smtClean="0"/>
              <a:t>   Effective communication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Apply effective communications</a:t>
            </a:r>
          </a:p>
          <a:p>
            <a:pPr marL="0" indent="0">
              <a:defRPr/>
            </a:pPr>
            <a:r>
              <a:rPr lang="en-US" sz="2400" dirty="0" smtClean="0"/>
              <a:t>   to Rotary leadership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9888" y="533400"/>
            <a:ext cx="3633787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Team Building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540375" y="6394450"/>
            <a:ext cx="233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 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4419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Explore How Committees </a:t>
            </a:r>
          </a:p>
          <a:p>
            <a:pPr marL="346075" indent="-346075" eaLnBrk="0" hangingPunct="0"/>
            <a:r>
              <a:rPr lang="en-US" altLang="en-US" sz="2400"/>
              <a:t>   and Team Building are used</a:t>
            </a:r>
          </a:p>
          <a:p>
            <a:pPr marL="346075" indent="-346075" eaLnBrk="0" hangingPunct="0"/>
            <a:r>
              <a:rPr lang="en-US" altLang="en-US" sz="2400"/>
              <a:t>   in Rotary Clubs </a:t>
            </a:r>
          </a:p>
          <a:p>
            <a:pPr marL="346075" indent="-346075" eaLnBrk="0" hangingPunct="0"/>
            <a:endParaRPr lang="en-US" altLang="en-US" sz="240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Discuss the Advantages </a:t>
            </a:r>
          </a:p>
          <a:p>
            <a:pPr marL="346075" indent="-346075" eaLnBrk="0" hangingPunct="0"/>
            <a:r>
              <a:rPr lang="en-US" altLang="en-US" sz="2400"/>
              <a:t>   and Disadvantages of </a:t>
            </a:r>
          </a:p>
          <a:p>
            <a:pPr marL="346075" indent="-346075" eaLnBrk="0" hangingPunct="0"/>
            <a:r>
              <a:rPr lang="en-US" altLang="en-US" sz="2400"/>
              <a:t>   Committees</a:t>
            </a:r>
          </a:p>
          <a:p>
            <a:pPr marL="346075" indent="-346075" eaLnBrk="0" hangingPunct="0"/>
            <a:endParaRPr lang="en-US" altLang="en-US" sz="240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Examine Committees as a </a:t>
            </a:r>
          </a:p>
          <a:p>
            <a:pPr marL="346075" indent="-346075" eaLnBrk="0" hangingPunct="0"/>
            <a:r>
              <a:rPr lang="en-US" altLang="en-US" sz="2400"/>
              <a:t>   Tool of Leadership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Char char="ü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63" y="533400"/>
            <a:ext cx="5024437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Attracting Members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540375" y="6394450"/>
            <a:ext cx="233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 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4495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Identify My Club’s Target</a:t>
            </a:r>
          </a:p>
          <a:p>
            <a:pPr marL="0" indent="0">
              <a:defRPr/>
            </a:pPr>
            <a:r>
              <a:rPr lang="en-US" sz="2400" dirty="0" smtClean="0"/>
              <a:t>   Audience and Profile</a:t>
            </a:r>
          </a:p>
          <a:p>
            <a:pPr marL="0" indent="0"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Define the Attributes of the </a:t>
            </a:r>
          </a:p>
          <a:p>
            <a:pPr>
              <a:defRPr/>
            </a:pPr>
            <a:r>
              <a:rPr lang="en-US" sz="2400" dirty="0" smtClean="0"/>
              <a:t>   Target Audience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Explore How My Club Can</a:t>
            </a:r>
          </a:p>
          <a:p>
            <a:pPr marL="0" indent="0">
              <a:defRPr/>
            </a:pPr>
            <a:r>
              <a:rPr lang="en-US" sz="2400" dirty="0" smtClean="0"/>
              <a:t>   Attract the Target Audience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ceCA90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71700" y="533400"/>
            <a:ext cx="69723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Rotary Leadership Institute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68564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altLang="en-US" sz="6000">
                <a:solidFill>
                  <a:srgbClr val="00279F"/>
                </a:solidFill>
                <a:latin typeface="Times New Roman Bold" pitchFamily="18" charset="0"/>
              </a:rPr>
              <a:t>Introduction to RLI 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513388" y="6394450"/>
            <a:ext cx="2390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 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505200" y="5715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/>
              <a:t>Part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533400"/>
            <a:ext cx="5186363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International Service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8001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How can I, as an individual Rotarian, contribute to International Service? </a:t>
            </a:r>
          </a:p>
          <a:p>
            <a:pPr marL="0" indent="0"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Exchange ideas supporting why my club should be involved in International Service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en-US" altLang="en-US" sz="2000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5000" y="4572000"/>
            <a:ext cx="4495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en-US" sz="2000"/>
              <a:t>What are the benefits of a Rotary Action Group to me?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en-US" sz="200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en-US" sz="2000"/>
              <a:t>Explore ideas for International Service projects </a:t>
            </a:r>
            <a:r>
              <a:rPr lang="en-US" altLang="en-US" sz="24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174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5230813" cy="122078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Effective Leadership </a:t>
            </a:r>
          </a:p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Strategies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609600" y="3200400"/>
            <a:ext cx="441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Improve our ability to lead and communicate in group settings </a:t>
            </a:r>
          </a:p>
          <a:p>
            <a:pPr marL="346075" indent="-346075" eaLnBrk="0" hangingPunct="0">
              <a:buFont typeface="Wingdings" pitchFamily="2" charset="2"/>
              <a:buChar char="ü"/>
            </a:pPr>
            <a:endParaRPr lang="en-US" altLang="en-US" sz="240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/>
              <a:t>Identify ways we can win support for our goals and proposals?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88" y="533400"/>
            <a:ext cx="5310187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Rotary Opportunities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784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Provide an overview of RI’s structured programs </a:t>
            </a:r>
          </a:p>
          <a:p>
            <a:pPr marL="0" indent="0"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What are the benefits of a Global Networking Group to me?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en-US" altLang="en-US" sz="2400" dirty="0" smtClean="0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609600" y="45720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en-US" sz="2400"/>
              <a:t>Discuss each program’s relation to Rotary’s goals and to a Rotarian’s Rotary experience </a:t>
            </a:r>
            <a:r>
              <a:rPr lang="en-US" alt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981200" y="846138"/>
            <a:ext cx="6477000" cy="1470025"/>
          </a:xfrm>
        </p:spPr>
        <p:txBody>
          <a:bodyPr/>
          <a:lstStyle/>
          <a:p>
            <a:r>
              <a:rPr lang="en-US" altLang="en-US" smtClean="0"/>
              <a:t>How does it work?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6138" y="2667000"/>
            <a:ext cx="35814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Three Classes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5 to 6 hour sessions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50-minute segments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Discussion and Participation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Not Lecture!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Skilled Facilitators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$40 cost per session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Clubs often subsidize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Lunch included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2590800"/>
            <a:ext cx="3581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/>
              <a:t>Who should attend:</a:t>
            </a:r>
            <a:endParaRPr lang="en-US" alt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Future club leaders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New Members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Active Rotarians</a:t>
            </a:r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  <a:p>
            <a:pPr marL="285750" indent="-285750">
              <a:buFont typeface="Arial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35250" y="304800"/>
            <a:ext cx="4168775" cy="122078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Public Image &amp;</a:t>
            </a:r>
          </a:p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 Public Relations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Discuss Public Image and Publicity as it relates to</a:t>
            </a:r>
          </a:p>
          <a:p>
            <a:pPr marL="0" indent="0">
              <a:defRPr/>
            </a:pPr>
            <a:r>
              <a:rPr lang="en-US" sz="2400" dirty="0" smtClean="0"/>
              <a:t>   Rotary and my Rotary Club </a:t>
            </a:r>
          </a:p>
          <a:p>
            <a:pPr marL="0" indent="0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840163"/>
            <a:ext cx="4495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Explore how my club can </a:t>
            </a:r>
          </a:p>
          <a:p>
            <a:pPr>
              <a:defRPr/>
            </a:pPr>
            <a:r>
              <a:rPr lang="en-US" sz="2400" dirty="0"/>
              <a:t>  benefit from a Public Relations</a:t>
            </a:r>
          </a:p>
          <a:p>
            <a:pPr>
              <a:defRPr/>
            </a:pPr>
            <a:r>
              <a:rPr lang="en-US" sz="2400" dirty="0"/>
              <a:t>  Strategy 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Identify my club’s target </a:t>
            </a:r>
          </a:p>
          <a:p>
            <a:pPr>
              <a:defRPr/>
            </a:pPr>
            <a:r>
              <a:rPr lang="en-US" sz="2400" dirty="0"/>
              <a:t>  audience and how we can</a:t>
            </a:r>
          </a:p>
          <a:p>
            <a:pPr>
              <a:defRPr/>
            </a:pPr>
            <a:r>
              <a:rPr lang="en-US" sz="2400" dirty="0"/>
              <a:t>  effectively reach 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8038" y="381000"/>
            <a:ext cx="6380162" cy="1220788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Rotarians, Vocational</a:t>
            </a:r>
          </a:p>
          <a:p>
            <a:pPr algn="ctr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 Service  &amp; Expectations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800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Discuss what Rotary clubs represent to their target</a:t>
            </a:r>
          </a:p>
          <a:p>
            <a:pPr marL="0" indent="0">
              <a:defRPr/>
            </a:pPr>
            <a:r>
              <a:rPr lang="en-US" sz="2000" dirty="0" smtClean="0"/>
              <a:t>   audience in the Vocational Service area when recruiting</a:t>
            </a:r>
          </a:p>
          <a:p>
            <a:pPr marL="0" indent="0">
              <a:defRPr/>
            </a:pPr>
            <a:r>
              <a:rPr lang="en-US" sz="2000" dirty="0" smtClean="0"/>
              <a:t>   new members </a:t>
            </a:r>
          </a:p>
          <a:p>
            <a:pPr>
              <a:defRPr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3962400"/>
            <a:ext cx="46593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Explore how the promise of vocational service affects the attraction and engagement of a club’s target audience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Examine how clubs can offer real value to their members through vocational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1388" y="533400"/>
            <a:ext cx="5030787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Making a Difference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5534025" y="6394450"/>
            <a:ext cx="234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III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33400" y="26670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How can I use the ideas raised at RLI to improve my</a:t>
            </a:r>
          </a:p>
          <a:p>
            <a:pPr marL="0" indent="0">
              <a:defRPr/>
            </a:pPr>
            <a:r>
              <a:rPr lang="en-US" sz="2000" dirty="0" smtClean="0"/>
              <a:t>   Rotary club, other groups in my civic, social or business</a:t>
            </a:r>
          </a:p>
          <a:p>
            <a:pPr marL="0" indent="0">
              <a:defRPr/>
            </a:pPr>
            <a:r>
              <a:rPr lang="en-US" sz="2000" dirty="0" smtClean="0"/>
              <a:t>   life? </a:t>
            </a:r>
          </a:p>
          <a:p>
            <a:pPr>
              <a:defRPr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5788" y="3840163"/>
            <a:ext cx="46482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How can I, as an RLI Participant,</a:t>
            </a:r>
          </a:p>
          <a:p>
            <a:pPr>
              <a:defRPr/>
            </a:pPr>
            <a:r>
              <a:rPr lang="en-US" sz="2000" dirty="0"/>
              <a:t>   contribute to improving the RLI</a:t>
            </a:r>
          </a:p>
          <a:p>
            <a:pPr>
              <a:defRPr/>
            </a:pPr>
            <a:r>
              <a:rPr lang="en-US" sz="2000" dirty="0"/>
              <a:t>   experience for others? </a:t>
            </a:r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From your experience, analyze the</a:t>
            </a:r>
          </a:p>
          <a:p>
            <a:pPr>
              <a:defRPr/>
            </a:pPr>
            <a:r>
              <a:rPr lang="en-US" sz="2000" dirty="0"/>
              <a:t>   strengths and weaknesses of the </a:t>
            </a:r>
          </a:p>
          <a:p>
            <a:pPr>
              <a:defRPr/>
            </a:pPr>
            <a:r>
              <a:rPr lang="en-US" sz="2000" dirty="0"/>
              <a:t>   RLI program, and make some</a:t>
            </a:r>
          </a:p>
          <a:p>
            <a:pPr>
              <a:defRPr/>
            </a:pPr>
            <a:r>
              <a:rPr lang="en-US" sz="2000" dirty="0"/>
              <a:t>   specific suggestions for improvement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29912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05138"/>
            <a:ext cx="2114550" cy="25146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-12700"/>
            <a:ext cx="9144000" cy="1485900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3543300"/>
            <a:ext cx="1905000" cy="342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195" tIns="36195" rIns="36195" bIns="36195"/>
          <a:lstStyle/>
          <a:p>
            <a:pPr>
              <a:defRPr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Register 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Now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!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44738" y="4233863"/>
            <a:ext cx="2457450" cy="1511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195" tIns="36195" rIns="36195" bIns="36195"/>
          <a:lstStyle/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GO TO:</a:t>
            </a:r>
          </a:p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District 5440 Website </a:t>
            </a:r>
            <a:endParaRPr lang="en-US" altLang="en-US" sz="16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Rotary5440.org</a:t>
            </a:r>
          </a:p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“District Events”</a:t>
            </a:r>
          </a:p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Only $40  for each course!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52725" y="2052638"/>
            <a:ext cx="4114800" cy="9064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195" tIns="36195" rIns="36195" bIns="36195"/>
          <a:lstStyle/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Helping potential leaders in your club learn about Rotary </a:t>
            </a:r>
            <a:r>
              <a:rPr lang="en-US" altLang="en-US" sz="1600" b="1" i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and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leadership!</a:t>
            </a:r>
          </a:p>
          <a:p>
            <a:pPr algn="ctr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When You Don’t Know Where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THERE is?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05400" y="3162300"/>
            <a:ext cx="3130550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195" tIns="36195" rIns="36195" bIns="36195"/>
          <a:lstStyle/>
          <a:p>
            <a:pPr lvl="1"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Trained Facilitators will teach leadership skills and expose participants to the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larger world 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of Rotary</a:t>
            </a:r>
          </a:p>
          <a:p>
            <a:pPr>
              <a:defRPr/>
            </a:pPr>
            <a:endParaRPr lang="en-US" altLang="en-US" sz="16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lvl="1">
              <a:buSzPts val="1000"/>
              <a:buFont typeface="Symbol" pitchFamily="18" charset="2"/>
              <a:buChar char="·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Membership Retention</a:t>
            </a:r>
          </a:p>
          <a:p>
            <a:pPr lvl="1">
              <a:buSzPts val="1000"/>
              <a:buFont typeface="Symbol" pitchFamily="18" charset="2"/>
              <a:buChar char="·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International Service</a:t>
            </a:r>
          </a:p>
          <a:p>
            <a:pPr lvl="1">
              <a:buSzPts val="1000"/>
              <a:buFont typeface="Symbol" pitchFamily="18" charset="2"/>
              <a:buChar char="·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“Hands-on” Service Projects</a:t>
            </a:r>
          </a:p>
          <a:p>
            <a:pPr lvl="1">
              <a:buSzPts val="1000"/>
              <a:buFont typeface="Symbol" pitchFamily="18" charset="2"/>
              <a:buChar char="·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Leading Through Inspiration</a:t>
            </a:r>
          </a:p>
          <a:p>
            <a:pPr lvl="1">
              <a:buSzPts val="1000"/>
              <a:buFont typeface="Symbol" pitchFamily="18" charset="2"/>
              <a:buChar char="·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Ideas to Action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525" y="-12700"/>
            <a:ext cx="9134475" cy="1485900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lbertus Extra Bold" pitchFamily="34" charset="0"/>
              </a:rPr>
              <a:t>ROTARY LEADERSHIP INSTITUTE</a:t>
            </a:r>
            <a:endParaRPr lang="en-US" altLang="en-US" dirty="0">
              <a:solidFill>
                <a:srgbClr val="000000"/>
              </a:solidFill>
              <a:latin typeface="Albertus Extra Bold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Fort Collins</a:t>
            </a: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8:00 am - 3:00 </a:t>
            </a:r>
            <a:r>
              <a:rPr lang="en-US" altLang="en-US" dirty="0">
                <a:solidFill>
                  <a:srgbClr val="000000"/>
                </a:solidFill>
                <a:latin typeface="Albertus Extra Bold" pitchFamily="34" charset="0"/>
              </a:rPr>
              <a:t>pm </a:t>
            </a:r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Saturday, November 1, 2014—Courses 1, 2, &amp; 3</a:t>
            </a: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Casper</a:t>
            </a: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8:00 am - 3:00 </a:t>
            </a:r>
            <a:r>
              <a:rPr lang="en-US" altLang="en-US" dirty="0">
                <a:solidFill>
                  <a:srgbClr val="000000"/>
                </a:solidFill>
                <a:latin typeface="Albertus Extra Bold" pitchFamily="34" charset="0"/>
              </a:rPr>
              <a:t>pm Saturday, </a:t>
            </a:r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November 15, </a:t>
            </a:r>
            <a:r>
              <a:rPr lang="en-US" altLang="en-US" dirty="0">
                <a:solidFill>
                  <a:srgbClr val="000000"/>
                </a:solidFill>
                <a:latin typeface="Albertus Extra Bold" pitchFamily="34" charset="0"/>
              </a:rPr>
              <a:t>2014—Course </a:t>
            </a:r>
            <a:r>
              <a:rPr lang="en-US" altLang="en-US" dirty="0" smtClean="0">
                <a:solidFill>
                  <a:srgbClr val="000000"/>
                </a:solidFill>
                <a:latin typeface="Albertus Extra Bold" pitchFamily="34" charset="0"/>
              </a:rPr>
              <a:t>#1</a:t>
            </a:r>
          </a:p>
          <a:p>
            <a:pPr algn="ctr"/>
            <a:r>
              <a:rPr lang="en-US" altLang="en-US" b="1" dirty="0" smtClean="0">
                <a:solidFill>
                  <a:srgbClr val="000000"/>
                </a:solidFill>
                <a:latin typeface="Albertus Extra Bold" pitchFamily="34" charset="0"/>
              </a:rPr>
              <a:t>       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ceCA90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71700" y="533400"/>
            <a:ext cx="69723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Rotary Leadership Institute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68564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altLang="en-US" sz="6000">
                <a:solidFill>
                  <a:srgbClr val="00279F"/>
                </a:solidFill>
                <a:latin typeface="Times New Roman Bold" pitchFamily="18" charset="0"/>
              </a:rPr>
              <a:t>Introduction to RLI 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505200" y="5715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/>
              <a:t>Part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33400"/>
            <a:ext cx="60198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Insights Into Leadership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609600" y="2667000"/>
            <a:ext cx="441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 typeface="Wingdings" panose="05000000000000000000" pitchFamily="2" charset="2"/>
              <a:buChar char="ü"/>
            </a:pPr>
            <a:r>
              <a:rPr lang="en-US" altLang="en-US" sz="2400" dirty="0"/>
              <a:t>Explore the </a:t>
            </a:r>
            <a:r>
              <a:rPr lang="en-US" altLang="en-US" sz="2400" dirty="0" smtClean="0"/>
              <a:t>Characteristics </a:t>
            </a:r>
            <a:r>
              <a:rPr lang="en-US" altLang="en-US" sz="2400" dirty="0"/>
              <a:t>of Leadership</a:t>
            </a:r>
          </a:p>
          <a:p>
            <a:pPr marL="346075" indent="-346075" eaLnBrk="0" hangingPunct="0">
              <a:buFont typeface="Wingdings" panose="05000000000000000000" pitchFamily="2" charset="2"/>
              <a:buChar char="ü"/>
            </a:pPr>
            <a:endParaRPr lang="en-US" altLang="en-US" sz="2400" dirty="0"/>
          </a:p>
          <a:p>
            <a:pPr marL="346075" indent="-346075" eaLnBrk="0" hangingPunct="0">
              <a:buFont typeface="Wingdings" panose="05000000000000000000" pitchFamily="2" charset="2"/>
              <a:buChar char="ü"/>
            </a:pPr>
            <a:r>
              <a:rPr lang="en-US" altLang="en-US" sz="2400" dirty="0"/>
              <a:t>Discuss what Motivates 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People in a Volunteer </a:t>
            </a:r>
            <a:r>
              <a:rPr lang="en-US" altLang="en-US" sz="2400" dirty="0" smtClean="0"/>
              <a:t>or   </a:t>
            </a:r>
            <a:r>
              <a:rPr lang="en-US" altLang="en-US" sz="2400" dirty="0"/>
              <a:t>Civic Organization</a:t>
            </a:r>
          </a:p>
          <a:p>
            <a:pPr marL="346075" indent="-346075" eaLnBrk="0" hangingPunct="0">
              <a:buFont typeface="Wingdings" panose="05000000000000000000" pitchFamily="2" charset="2"/>
              <a:buChar char="ü"/>
            </a:pPr>
            <a:endParaRPr lang="en-US" altLang="en-US" sz="2400" dirty="0"/>
          </a:p>
          <a:p>
            <a:pPr marL="346075" indent="-346075" eaLnBrk="0" hangingPunct="0">
              <a:buFont typeface="Wingdings" panose="05000000000000000000" pitchFamily="2" charset="2"/>
              <a:buChar char="ü"/>
            </a:pPr>
            <a:r>
              <a:rPr lang="en-US" altLang="en-US" sz="2400" dirty="0"/>
              <a:t>Examine Your Own </a:t>
            </a:r>
            <a:r>
              <a:rPr lang="en-US" altLang="en-US" sz="2400" dirty="0" smtClean="0"/>
              <a:t>Leadership </a:t>
            </a:r>
            <a:r>
              <a:rPr lang="en-US" altLang="en-US" sz="2400" dirty="0"/>
              <a:t>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ceDDD9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57488" y="533400"/>
            <a:ext cx="44069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My Rotary World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38200" y="22098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62000" y="2971800"/>
            <a:ext cx="5486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Discuss the Purpose of </a:t>
            </a:r>
          </a:p>
          <a:p>
            <a:pPr>
              <a:defRPr/>
            </a:pPr>
            <a:r>
              <a:rPr lang="en-US" sz="2400" dirty="0" smtClean="0"/>
              <a:t>    Rotary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Understand the Layers of </a:t>
            </a:r>
          </a:p>
          <a:p>
            <a:pPr>
              <a:defRPr/>
            </a:pPr>
            <a:r>
              <a:rPr lang="en-US" sz="2400" dirty="0" smtClean="0"/>
              <a:t>    Our Organization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How Can People at each Level Help your Club</a:t>
            </a:r>
          </a:p>
          <a:p>
            <a:pPr marL="0" indent="0" eaLnBrk="1" hangingPunct="1"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pceD4B3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49525" y="385763"/>
            <a:ext cx="4810125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Engaging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912" y="1706562"/>
            <a:ext cx="3671888" cy="503238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/>
          <a:p>
            <a:pPr algn="just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8" dirty="0">
                <a:solidFill>
                  <a:srgbClr val="000000"/>
                </a:solidFill>
                <a:latin typeface="Times New Roman Bold"/>
                <a:cs typeface="+mn-cs"/>
              </a:rPr>
              <a:t>Goals of the Session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8" y="3286125"/>
            <a:ext cx="5697537" cy="573088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lnSpc>
                <a:spcPts val="401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8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762000" y="2438400"/>
            <a:ext cx="5181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 dirty="0"/>
              <a:t>Identify the Value of Engaging Our </a:t>
            </a:r>
          </a:p>
          <a:p>
            <a:pPr marL="346075" indent="-346075" eaLnBrk="0" hangingPunct="0"/>
            <a:r>
              <a:rPr lang="en-US" altLang="en-US" sz="2400" dirty="0"/>
              <a:t>   Members</a:t>
            </a:r>
          </a:p>
          <a:p>
            <a:pPr marL="346075" indent="-346075" eaLnBrk="0" hangingPunct="0"/>
            <a:endParaRPr lang="en-US" altLang="en-US" sz="2400" dirty="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 dirty="0"/>
              <a:t>Discuss Ways that I can be </a:t>
            </a:r>
          </a:p>
          <a:p>
            <a:pPr marL="346075" indent="-346075" eaLnBrk="0" hangingPunct="0"/>
            <a:r>
              <a:rPr lang="en-US" altLang="en-US" sz="2400" dirty="0"/>
              <a:t>   Involved in Club Activities</a:t>
            </a:r>
          </a:p>
          <a:p>
            <a:pPr marL="346075" indent="-346075" eaLnBrk="0" hangingPunct="0"/>
            <a:endParaRPr lang="en-US" altLang="en-US" sz="2400" dirty="0"/>
          </a:p>
          <a:p>
            <a:pPr marL="346075" indent="-346075" eaLnBrk="0" hangingPunct="0">
              <a:buFont typeface="Wingdings" pitchFamily="2" charset="2"/>
              <a:buChar char="ü"/>
            </a:pPr>
            <a:r>
              <a:rPr lang="en-US" altLang="en-US" sz="2400" dirty="0"/>
              <a:t>Explore Options for Engagement</a:t>
            </a:r>
          </a:p>
          <a:p>
            <a:pPr marL="346075" indent="-346075">
              <a:buFont typeface="Wingdings" pitchFamily="2" charset="2"/>
              <a:buChar char="ü"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ceA50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2987675" y="557213"/>
            <a:ext cx="4019550" cy="998537"/>
            <a:chOff x="1966" y="515620"/>
            <a:chExt cx="4019114" cy="998220"/>
          </a:xfrm>
        </p:grpSpPr>
        <p:sp>
          <p:nvSpPr>
            <p:cNvPr id="3" name="TextBox 2"/>
            <p:cNvSpPr txBox="1"/>
            <p:nvPr/>
          </p:nvSpPr>
          <p:spPr>
            <a:xfrm>
              <a:off x="1966" y="515620"/>
              <a:ext cx="4019114" cy="657016"/>
            </a:xfrm>
            <a:prstGeom prst="rect">
              <a:avLst/>
            </a:prstGeom>
            <a:noFill/>
          </p:spPr>
          <p:txBody>
            <a:bodyPr wrap="none" lIns="0">
              <a:spAutoFit/>
            </a:bodyPr>
            <a:lstStyle/>
            <a:p>
              <a:pPr algn="just" fontAlgn="auto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398" dirty="0">
                  <a:solidFill>
                    <a:srgbClr val="00279F"/>
                  </a:solidFill>
                  <a:latin typeface="Times New Roman Bold"/>
                  <a:cs typeface="+mn-cs"/>
                </a:rPr>
                <a:t>Our Foundation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9458" y="856824"/>
              <a:ext cx="92065" cy="657016"/>
            </a:xfrm>
            <a:prstGeom prst="rect">
              <a:avLst/>
            </a:prstGeom>
            <a:noFill/>
          </p:spPr>
          <p:txBody>
            <a:bodyPr wrap="none" lIns="0">
              <a:spAutoFit/>
            </a:bodyPr>
            <a:lstStyle/>
            <a:p>
              <a:pPr algn="just" fontAlgn="auto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98" dirty="0">
                <a:solidFill>
                  <a:srgbClr val="00279F"/>
                </a:solidFill>
                <a:latin typeface="Times New Roman Bold"/>
                <a:cs typeface="+mn-cs"/>
              </a:endParaRPr>
            </a:p>
          </p:txBody>
        </p:sp>
      </p:grp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16764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788" y="2644775"/>
            <a:ext cx="42672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Review the Basic Goals, </a:t>
            </a:r>
          </a:p>
          <a:p>
            <a:pPr>
              <a:defRPr/>
            </a:pPr>
            <a:r>
              <a:rPr lang="en-US" sz="2400" dirty="0"/>
              <a:t>    Programs &amp; Financing of </a:t>
            </a:r>
          </a:p>
          <a:p>
            <a:pPr>
              <a:defRPr/>
            </a:pPr>
            <a:r>
              <a:rPr lang="en-US" sz="2400" dirty="0"/>
              <a:t>    our Rotary Foundation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5867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Discuss the Importance &amp; Value of </a:t>
            </a:r>
          </a:p>
          <a:p>
            <a:pPr>
              <a:defRPr/>
            </a:pPr>
            <a:r>
              <a:rPr lang="en-US" sz="2400" dirty="0"/>
              <a:t>    our Rotary Foundation to Clubs and </a:t>
            </a:r>
          </a:p>
          <a:p>
            <a:pPr>
              <a:defRPr/>
            </a:pPr>
            <a:r>
              <a:rPr lang="en-US" sz="2400" dirty="0"/>
              <a:t>    to Rotary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ceFA9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533400"/>
            <a:ext cx="6596063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Ethics – Vocational Service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50863" y="4325938"/>
            <a:ext cx="47450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 How can I promote Rotary and Rotary ideals within my vocation?</a:t>
            </a:r>
          </a:p>
          <a:p>
            <a:pPr marL="0" indent="0"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 How do I make my vocation useful to </a:t>
            </a:r>
          </a:p>
          <a:p>
            <a:pPr marL="0" indent="0">
              <a:defRPr/>
            </a:pPr>
            <a:r>
              <a:rPr lang="en-US" sz="2000" dirty="0" smtClean="0"/>
              <a:t>    Rotary</a:t>
            </a:r>
            <a:r>
              <a:rPr lang="en-US" sz="2400" dirty="0" smtClean="0"/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2743200"/>
            <a:ext cx="6705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 </a:t>
            </a:r>
            <a:r>
              <a:rPr lang="en-US" sz="2000" dirty="0"/>
              <a:t>How should the Guiding Principles of Rotary strengthen </a:t>
            </a:r>
          </a:p>
          <a:p>
            <a:pPr>
              <a:defRPr/>
            </a:pPr>
            <a:r>
              <a:rPr lang="en-US" sz="2000" dirty="0"/>
              <a:t>   me in my vocation?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How can Rotarians promote the 4-Way Test in their community and professional life, in all stages of life?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pce1BF2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33400"/>
            <a:ext cx="4089400" cy="65722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4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8" dirty="0">
                <a:solidFill>
                  <a:srgbClr val="00279F"/>
                </a:solidFill>
                <a:latin typeface="Times New Roman Bold"/>
                <a:cs typeface="+mn-cs"/>
              </a:rPr>
              <a:t>Service Projects 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729037" y="1676400"/>
            <a:ext cx="4119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 Bold" pitchFamily="18" charset="0"/>
              </a:rPr>
              <a:t>Goals of the Session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276600" y="2743200"/>
            <a:ext cx="5257800" cy="36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How can individual</a:t>
            </a:r>
            <a:r>
              <a:rPr lang="en-US" sz="2800" dirty="0"/>
              <a:t> </a:t>
            </a:r>
            <a:r>
              <a:rPr lang="en-US" sz="2800" dirty="0" smtClean="0"/>
              <a:t>Rotarians, plan, lead and implement a service project in my club?</a:t>
            </a:r>
          </a:p>
          <a:p>
            <a:pPr>
              <a:defRPr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How can I encourage </a:t>
            </a:r>
          </a:p>
          <a:p>
            <a:pPr>
              <a:defRPr/>
            </a:pPr>
            <a:r>
              <a:rPr lang="en-US" sz="2800" dirty="0" smtClean="0"/>
              <a:t>    creativity and sustainability in</a:t>
            </a:r>
          </a:p>
          <a:p>
            <a:pPr>
              <a:defRPr/>
            </a:pPr>
            <a:r>
              <a:rPr lang="en-US" sz="2800" dirty="0" smtClean="0"/>
              <a:t>    my club’s projects?</a:t>
            </a:r>
          </a:p>
          <a:p>
            <a:pPr eaLnBrk="1" hangingPunct="1">
              <a:lnSpc>
                <a:spcPts val="4088"/>
              </a:lnSpc>
              <a:buFont typeface="Wingdings" pitchFamily="2" charset="2"/>
              <a:buChar char="ü"/>
              <a:defRPr/>
            </a:pPr>
            <a:endParaRPr lang="en-US" alt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565775" y="63944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Rotary Leadership Institute - Part 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1035</Words>
  <Application>Microsoft Office PowerPoint</Application>
  <PresentationFormat>On-screen Show (4:3)</PresentationFormat>
  <Paragraphs>272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Wingdings</vt:lpstr>
      <vt:lpstr>Times New Roman Bold</vt:lpstr>
      <vt:lpstr>Times New Roman</vt:lpstr>
      <vt:lpstr>Arial Unicode MS</vt:lpstr>
      <vt:lpstr>Symbol</vt:lpstr>
      <vt:lpstr>Bauhaus 93</vt:lpstr>
      <vt:lpstr>Albertus Extra Bold</vt:lpstr>
      <vt:lpstr>Office Theme</vt:lpstr>
      <vt:lpstr>Why Attend Rotary  Leadership Institute?</vt:lpstr>
      <vt:lpstr>How does it work?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J. Murphy</dc:creator>
  <cp:lastModifiedBy>User</cp:lastModifiedBy>
  <cp:revision>45</cp:revision>
  <dcterms:created xsi:type="dcterms:W3CDTF">2009-10-28T22:18:07Z</dcterms:created>
  <dcterms:modified xsi:type="dcterms:W3CDTF">2014-10-13T14:56:35Z</dcterms:modified>
</cp:coreProperties>
</file>